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256" r:id="rId2"/>
    <p:sldId id="281" r:id="rId3"/>
    <p:sldId id="262" r:id="rId4"/>
    <p:sldId id="264" r:id="rId5"/>
    <p:sldId id="265" r:id="rId6"/>
    <p:sldId id="266" r:id="rId7"/>
    <p:sldId id="267" r:id="rId8"/>
    <p:sldId id="268" r:id="rId9"/>
    <p:sldId id="270" r:id="rId10"/>
    <p:sldId id="274" r:id="rId11"/>
    <p:sldId id="282" r:id="rId12"/>
    <p:sldId id="283" r:id="rId13"/>
    <p:sldId id="275" r:id="rId14"/>
    <p:sldId id="284" r:id="rId15"/>
    <p:sldId id="276" r:id="rId16"/>
    <p:sldId id="285" r:id="rId17"/>
    <p:sldId id="277" r:id="rId18"/>
    <p:sldId id="286" r:id="rId19"/>
    <p:sldId id="287" r:id="rId20"/>
    <p:sldId id="288" r:id="rId21"/>
  </p:sldIdLst>
  <p:sldSz cx="9144000" cy="6858000" type="screen4x3"/>
  <p:notesSz cx="7315200" cy="96012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2787"/>
    <p:restoredTop sz="90929"/>
  </p:normalViewPr>
  <p:slideViewPr>
    <p:cSldViewPr>
      <p:cViewPr varScale="1">
        <p:scale>
          <a:sx n="71" d="100"/>
          <a:sy n="71" d="100"/>
        </p:scale>
        <p:origin x="-86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661" tIns="48331" rIns="96661" bIns="48331" rtlCol="0"/>
          <a:lstStyle>
            <a:lvl1pPr algn="r">
              <a:defRPr sz="1300"/>
            </a:lvl1pPr>
          </a:lstStyle>
          <a:p>
            <a:fld id="{04ABB890-6F8B-470B-AD0D-F15D7777E9BA}" type="datetimeFigureOut">
              <a:rPr lang="en-US" smtClean="0"/>
              <a:pPr/>
              <a:t>5/25/2010</a:t>
            </a:fld>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61" tIns="48331" rIns="96661" bIns="48331" rtlCol="0" anchor="b"/>
          <a:lstStyle>
            <a:lvl1pPr algn="r">
              <a:defRPr sz="1300"/>
            </a:lvl1pPr>
          </a:lstStyle>
          <a:p>
            <a:fld id="{3EE33CF6-0548-4217-B8D1-34F75E3DC634}"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874923ED-0643-43A9-949F-6908BDE898AE}" type="datetimeFigureOut">
              <a:rPr lang="en-US" smtClean="0"/>
              <a:pPr/>
              <a:t>5/25/2010</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04CAF8D9-109D-4C58-8761-E74F370E7D7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304800" y="609600"/>
            <a:ext cx="6629400" cy="1143000"/>
          </a:xfrm>
        </p:spPr>
        <p:txBody>
          <a:bodyPr/>
          <a:lstStyle>
            <a:lvl1pPr>
              <a:defRPr/>
            </a:lvl1pPr>
          </a:lstStyle>
          <a:p>
            <a:r>
              <a:rPr lang="en-US" smtClean="0"/>
              <a:t>Click to edit Master title style</a:t>
            </a:r>
            <a:endParaRPr lang="en-US"/>
          </a:p>
        </p:txBody>
      </p:sp>
      <p:sp>
        <p:nvSpPr>
          <p:cNvPr id="2051" name="Rectangle 3"/>
          <p:cNvSpPr>
            <a:spLocks noGrp="1" noChangeArrowheads="1"/>
          </p:cNvSpPr>
          <p:nvPr>
            <p:ph type="subTitle" idx="1"/>
          </p:nvPr>
        </p:nvSpPr>
        <p:spPr>
          <a:xfrm>
            <a:off x="381000" y="2819400"/>
            <a:ext cx="8305800" cy="2514600"/>
          </a:xfrm>
        </p:spPr>
        <p:txBody>
          <a:bodyPr/>
          <a:lstStyle>
            <a:lvl1pPr marL="0" indent="0">
              <a:defRPr/>
            </a:lvl1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blipFill dpi="0" rotWithShape="0">
          <a:blip r:embed="rId2">
            <a:lum/>
          </a:blip>
          <a:srcRect/>
          <a:stretch>
            <a:fillRect t="-6000" b="-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85800" y="838200"/>
            <a:ext cx="7772400" cy="1143000"/>
          </a:xfr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0">
          <a:blip r:embed="rId2">
            <a:lum/>
          </a:blip>
          <a:srcRect/>
          <a:stretch>
            <a:fillRect t="-6000" b="-6000"/>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86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858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2">
            <a:lum/>
          </a:blip>
          <a:srcRect/>
          <a:stretch>
            <a:fillRect t="-6000" b="-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838200"/>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20574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0574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73355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3733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73355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3733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85800" y="838200"/>
            <a:ext cx="7772400" cy="1143000"/>
          </a:xfrm>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0">
          <a:blip r:embed="rId2">
            <a:lum/>
          </a:blip>
          <a:srcRect/>
          <a:stretch>
            <a:fillRect t="-6000" b="-6000"/>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Blank">
    <p:bg>
      <p:bgPr>
        <a:blipFill dpi="0" rotWithShape="0">
          <a:blip r:embed="rId2">
            <a:lum/>
          </a:blip>
          <a:srcRect/>
          <a:stretch>
            <a:fillRect t="-6000" b="-6000"/>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0">
          <a:blip r:embed="rId2">
            <a:lum/>
          </a:blip>
          <a:srcRect/>
          <a:stretch>
            <a:fillRect t="-6000" b="-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3008313" cy="10541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609600"/>
            <a:ext cx="5111750" cy="55165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gi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838200"/>
            <a:ext cx="71628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27" name="Rectangle 3"/>
          <p:cNvSpPr>
            <a:spLocks noGrp="1" noChangeArrowheads="1"/>
          </p:cNvSpPr>
          <p:nvPr>
            <p:ph type="body" idx="1"/>
          </p:nvPr>
        </p:nvSpPr>
        <p:spPr bwMode="auto">
          <a:xfrm>
            <a:off x="685800" y="20574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0"/>
            <a:endParaRPr lang="en-US"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56" r:id="rId9"/>
    <p:sldLayoutId id="2147483657" r:id="rId10"/>
    <p:sldLayoutId id="2147483658" r:id="rId11"/>
    <p:sldLayoutId id="2147483659" r:id="rId12"/>
  </p:sldLayoutIdLst>
  <p:txStyles>
    <p:titleStyle>
      <a:lvl1pPr algn="ctr" rtl="0" eaLnBrk="1" fontAlgn="base" hangingPunct="1">
        <a:spcBef>
          <a:spcPct val="0"/>
        </a:spcBef>
        <a:spcAft>
          <a:spcPct val="0"/>
        </a:spcAft>
        <a:defRPr sz="4400">
          <a:solidFill>
            <a:schemeClr val="bg1"/>
          </a:solidFill>
          <a:latin typeface="+mj-lt"/>
          <a:ea typeface="+mj-ea"/>
          <a:cs typeface="+mj-cs"/>
        </a:defRPr>
      </a:lvl1pPr>
      <a:lvl2pPr algn="ctr" rtl="0" eaLnBrk="1" fontAlgn="base" hangingPunct="1">
        <a:spcBef>
          <a:spcPct val="0"/>
        </a:spcBef>
        <a:spcAft>
          <a:spcPct val="0"/>
        </a:spcAft>
        <a:defRPr sz="4400">
          <a:solidFill>
            <a:schemeClr val="bg1"/>
          </a:solidFill>
          <a:latin typeface="Mead Bold" pitchFamily="2" charset="0"/>
        </a:defRPr>
      </a:lvl2pPr>
      <a:lvl3pPr algn="ctr" rtl="0" eaLnBrk="1" fontAlgn="base" hangingPunct="1">
        <a:spcBef>
          <a:spcPct val="0"/>
        </a:spcBef>
        <a:spcAft>
          <a:spcPct val="0"/>
        </a:spcAft>
        <a:defRPr sz="4400">
          <a:solidFill>
            <a:schemeClr val="bg1"/>
          </a:solidFill>
          <a:latin typeface="Mead Bold" pitchFamily="2" charset="0"/>
        </a:defRPr>
      </a:lvl3pPr>
      <a:lvl4pPr algn="ctr" rtl="0" eaLnBrk="1" fontAlgn="base" hangingPunct="1">
        <a:spcBef>
          <a:spcPct val="0"/>
        </a:spcBef>
        <a:spcAft>
          <a:spcPct val="0"/>
        </a:spcAft>
        <a:defRPr sz="4400">
          <a:solidFill>
            <a:schemeClr val="bg1"/>
          </a:solidFill>
          <a:latin typeface="Mead Bold" pitchFamily="2" charset="0"/>
        </a:defRPr>
      </a:lvl4pPr>
      <a:lvl5pPr algn="ctr" rtl="0" eaLnBrk="1" fontAlgn="base" hangingPunct="1">
        <a:spcBef>
          <a:spcPct val="0"/>
        </a:spcBef>
        <a:spcAft>
          <a:spcPct val="0"/>
        </a:spcAft>
        <a:defRPr sz="4400">
          <a:solidFill>
            <a:schemeClr val="bg1"/>
          </a:solidFill>
          <a:latin typeface="Mead Bold" pitchFamily="2" charset="0"/>
        </a:defRPr>
      </a:lvl5pPr>
      <a:lvl6pPr marL="457200" algn="ctr" rtl="0" eaLnBrk="1" fontAlgn="base" hangingPunct="1">
        <a:spcBef>
          <a:spcPct val="0"/>
        </a:spcBef>
        <a:spcAft>
          <a:spcPct val="0"/>
        </a:spcAft>
        <a:defRPr sz="4400">
          <a:solidFill>
            <a:schemeClr val="bg1"/>
          </a:solidFill>
          <a:latin typeface="Mead Bold" pitchFamily="2" charset="0"/>
        </a:defRPr>
      </a:lvl6pPr>
      <a:lvl7pPr marL="914400" algn="ctr" rtl="0" eaLnBrk="1" fontAlgn="base" hangingPunct="1">
        <a:spcBef>
          <a:spcPct val="0"/>
        </a:spcBef>
        <a:spcAft>
          <a:spcPct val="0"/>
        </a:spcAft>
        <a:defRPr sz="4400">
          <a:solidFill>
            <a:schemeClr val="bg1"/>
          </a:solidFill>
          <a:latin typeface="Mead Bold" pitchFamily="2" charset="0"/>
        </a:defRPr>
      </a:lvl7pPr>
      <a:lvl8pPr marL="1371600" algn="ctr" rtl="0" eaLnBrk="1" fontAlgn="base" hangingPunct="1">
        <a:spcBef>
          <a:spcPct val="0"/>
        </a:spcBef>
        <a:spcAft>
          <a:spcPct val="0"/>
        </a:spcAft>
        <a:defRPr sz="4400">
          <a:solidFill>
            <a:schemeClr val="bg1"/>
          </a:solidFill>
          <a:latin typeface="Mead Bold" pitchFamily="2" charset="0"/>
        </a:defRPr>
      </a:lvl8pPr>
      <a:lvl9pPr marL="1828800" algn="ctr" rtl="0" eaLnBrk="1" fontAlgn="base" hangingPunct="1">
        <a:spcBef>
          <a:spcPct val="0"/>
        </a:spcBef>
        <a:spcAft>
          <a:spcPct val="0"/>
        </a:spcAft>
        <a:defRPr sz="4400">
          <a:solidFill>
            <a:schemeClr val="bg1"/>
          </a:solidFill>
          <a:latin typeface="Mead Bold" pitchFamily="2" charset="0"/>
        </a:defRPr>
      </a:lvl9pPr>
    </p:titleStyle>
    <p:bodyStyle>
      <a:lvl1pPr marL="342900" indent="-342900" algn="l" rtl="0" eaLnBrk="1" fontAlgn="base" hangingPunct="1">
        <a:spcBef>
          <a:spcPct val="20000"/>
        </a:spcBef>
        <a:spcAft>
          <a:spcPct val="0"/>
        </a:spcAft>
        <a:buBlip>
          <a:blip r:embed="rId15"/>
        </a:buBlip>
        <a:defRPr sz="3200">
          <a:solidFill>
            <a:schemeClr val="bg1"/>
          </a:solidFill>
          <a:latin typeface="+mn-lt"/>
          <a:ea typeface="+mn-ea"/>
          <a:cs typeface="+mn-cs"/>
        </a:defRPr>
      </a:lvl1pPr>
      <a:lvl2pPr marL="742950" indent="-285750" algn="l" rtl="0" eaLnBrk="1" fontAlgn="base" hangingPunct="1">
        <a:spcBef>
          <a:spcPct val="20000"/>
        </a:spcBef>
        <a:spcAft>
          <a:spcPct val="0"/>
        </a:spcAft>
        <a:buChar char="–"/>
        <a:defRPr sz="2800">
          <a:solidFill>
            <a:schemeClr val="bg1"/>
          </a:solidFill>
          <a:latin typeface="+mn-lt"/>
        </a:defRPr>
      </a:lvl2pPr>
      <a:lvl3pPr marL="1143000" indent="-228600" algn="l" rtl="0" eaLnBrk="1" fontAlgn="base" hangingPunct="1">
        <a:spcBef>
          <a:spcPct val="20000"/>
        </a:spcBef>
        <a:spcAft>
          <a:spcPct val="0"/>
        </a:spcAft>
        <a:buChar char="•"/>
        <a:defRPr sz="2400">
          <a:solidFill>
            <a:schemeClr val="bg1"/>
          </a:solidFill>
          <a:latin typeface="+mn-lt"/>
        </a:defRPr>
      </a:lvl3pPr>
      <a:lvl4pPr marL="1600200" indent="-228600" algn="l" rtl="0" eaLnBrk="1" fontAlgn="base" hangingPunct="1">
        <a:spcBef>
          <a:spcPct val="20000"/>
        </a:spcBef>
        <a:spcAft>
          <a:spcPct val="0"/>
        </a:spcAft>
        <a:buChar char="–"/>
        <a:defRPr sz="2000">
          <a:solidFill>
            <a:schemeClr val="bg1"/>
          </a:solidFill>
          <a:latin typeface="+mn-lt"/>
        </a:defRPr>
      </a:lvl4pPr>
      <a:lvl5pPr marL="2057400" indent="-228600" algn="l" rtl="0" eaLnBrk="1" fontAlgn="base" hangingPunct="1">
        <a:spcBef>
          <a:spcPct val="20000"/>
        </a:spcBef>
        <a:spcAft>
          <a:spcPct val="0"/>
        </a:spcAft>
        <a:buChar char="»"/>
        <a:defRPr sz="2000">
          <a:solidFill>
            <a:schemeClr val="bg1"/>
          </a:solidFill>
          <a:latin typeface="+mn-lt"/>
        </a:defRPr>
      </a:lvl5pPr>
      <a:lvl6pPr marL="2514600" indent="-228600" algn="l" rtl="0" eaLnBrk="1" fontAlgn="base" hangingPunct="1">
        <a:spcBef>
          <a:spcPct val="20000"/>
        </a:spcBef>
        <a:spcAft>
          <a:spcPct val="0"/>
        </a:spcAft>
        <a:buChar char="»"/>
        <a:defRPr sz="2000">
          <a:solidFill>
            <a:schemeClr val="bg1"/>
          </a:solidFill>
          <a:latin typeface="+mn-lt"/>
        </a:defRPr>
      </a:lvl6pPr>
      <a:lvl7pPr marL="2971800" indent="-228600" algn="l" rtl="0" eaLnBrk="1" fontAlgn="base" hangingPunct="1">
        <a:spcBef>
          <a:spcPct val="20000"/>
        </a:spcBef>
        <a:spcAft>
          <a:spcPct val="0"/>
        </a:spcAft>
        <a:buChar char="»"/>
        <a:defRPr sz="2000">
          <a:solidFill>
            <a:schemeClr val="bg1"/>
          </a:solidFill>
          <a:latin typeface="+mn-lt"/>
        </a:defRPr>
      </a:lvl7pPr>
      <a:lvl8pPr marL="3429000" indent="-228600" algn="l" rtl="0" eaLnBrk="1" fontAlgn="base" hangingPunct="1">
        <a:spcBef>
          <a:spcPct val="20000"/>
        </a:spcBef>
        <a:spcAft>
          <a:spcPct val="0"/>
        </a:spcAft>
        <a:buChar char="»"/>
        <a:defRPr sz="2000">
          <a:solidFill>
            <a:schemeClr val="bg1"/>
          </a:solidFill>
          <a:latin typeface="+mn-lt"/>
        </a:defRPr>
      </a:lvl8pPr>
      <a:lvl9pPr marL="3886200" indent="-228600" algn="l" rtl="0" eaLnBrk="1" fontAlgn="base" hangingPunct="1">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0" y="533400"/>
            <a:ext cx="8763000" cy="1981200"/>
          </a:xfrm>
        </p:spPr>
        <p:txBody>
          <a:bodyPr/>
          <a:lstStyle/>
          <a:p>
            <a:pPr algn="r"/>
            <a:r>
              <a:rPr lang="en-US" sz="2400" b="1" dirty="0" smtClean="0">
                <a:latin typeface="Bradley Hand ITC" pitchFamily="66" charset="0"/>
                <a:cs typeface="Andalus" pitchFamily="2" charset="-78"/>
              </a:rPr>
              <a:t>Jenny Mizrahi</a:t>
            </a:r>
            <a:br>
              <a:rPr lang="en-US" sz="2400" b="1" dirty="0" smtClean="0">
                <a:latin typeface="Bradley Hand ITC" pitchFamily="66" charset="0"/>
                <a:cs typeface="Andalus" pitchFamily="2" charset="-78"/>
              </a:rPr>
            </a:br>
            <a:r>
              <a:rPr lang="en-US" sz="2400" b="1" dirty="0" smtClean="0">
                <a:latin typeface="Bradley Hand ITC" pitchFamily="66" charset="0"/>
                <a:cs typeface="Andalus" pitchFamily="2" charset="-78"/>
              </a:rPr>
              <a:t>Education 702.22</a:t>
            </a:r>
            <a:br>
              <a:rPr lang="en-US" sz="2400" b="1" dirty="0" smtClean="0">
                <a:latin typeface="Bradley Hand ITC" pitchFamily="66" charset="0"/>
                <a:cs typeface="Andalus" pitchFamily="2" charset="-78"/>
              </a:rPr>
            </a:br>
            <a:r>
              <a:rPr lang="en-US" sz="2400" b="1" dirty="0" smtClean="0">
                <a:latin typeface="Bradley Hand ITC" pitchFamily="66" charset="0"/>
                <a:cs typeface="Andalus" pitchFamily="2" charset="-78"/>
              </a:rPr>
              <a:t>Spring 2010</a:t>
            </a:r>
            <a:endParaRPr lang="en-US" sz="2400" b="1" dirty="0">
              <a:latin typeface="Bradley Hand ITC" pitchFamily="66" charset="0"/>
              <a:cs typeface="Andalus" pitchFamily="2" charset="-78"/>
            </a:endParaRPr>
          </a:p>
        </p:txBody>
      </p:sp>
      <p:sp>
        <p:nvSpPr>
          <p:cNvPr id="5123" name="Rectangle 3"/>
          <p:cNvSpPr>
            <a:spLocks noGrp="1" noChangeArrowheads="1"/>
          </p:cNvSpPr>
          <p:nvPr>
            <p:ph type="subTitle" idx="1"/>
          </p:nvPr>
        </p:nvSpPr>
        <p:spPr>
          <a:xfrm>
            <a:off x="381000" y="3048000"/>
            <a:ext cx="8305800" cy="2514600"/>
          </a:xfrm>
        </p:spPr>
        <p:txBody>
          <a:bodyPr/>
          <a:lstStyle/>
          <a:p>
            <a:pPr algn="ctr">
              <a:buNone/>
            </a:pPr>
            <a:r>
              <a:rPr lang="en-US" sz="4800" b="1" dirty="0" smtClean="0">
                <a:latin typeface="Bradley Hand ITC" pitchFamily="66" charset="0"/>
              </a:rPr>
              <a:t>Creating a Better Classroom Environment for Students with Learning Disabilities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8229600" cy="1371600"/>
          </a:xfrm>
        </p:spPr>
        <p:txBody>
          <a:bodyPr/>
          <a:lstStyle/>
          <a:p>
            <a:r>
              <a:rPr lang="en-US" sz="6000" b="1" dirty="0" smtClean="0">
                <a:latin typeface="Bradley Hand ITC" pitchFamily="66" charset="0"/>
              </a:rPr>
              <a:t>Statement of Hypothesis</a:t>
            </a:r>
            <a:endParaRPr lang="en-US" sz="6000" b="1" dirty="0">
              <a:latin typeface="Bradley Hand ITC" pitchFamily="66" charset="0"/>
            </a:endParaRPr>
          </a:p>
        </p:txBody>
      </p:sp>
      <p:sp>
        <p:nvSpPr>
          <p:cNvPr id="3" name="Content Placeholder 2"/>
          <p:cNvSpPr>
            <a:spLocks noGrp="1"/>
          </p:cNvSpPr>
          <p:nvPr>
            <p:ph idx="1"/>
          </p:nvPr>
        </p:nvSpPr>
        <p:spPr>
          <a:xfrm>
            <a:off x="762000" y="2057400"/>
            <a:ext cx="7696200" cy="4114800"/>
          </a:xfrm>
        </p:spPr>
        <p:txBody>
          <a:bodyPr/>
          <a:lstStyle/>
          <a:p>
            <a:r>
              <a:rPr lang="en-US" b="1" dirty="0" smtClean="0">
                <a:latin typeface="Bradley Hand ITC" pitchFamily="66" charset="0"/>
              </a:rPr>
              <a:t>HR1:	Using technology (i.e. computers, internet, etc.) in a third-grade classroom of 16 LD and EBD students at P.S. X in Brooklyn, NY over a five-week period, twice a week for 30 minutes a day will improve their literacy skills.</a:t>
            </a:r>
            <a:endParaRPr lang="en-US" b="1" dirty="0">
              <a:latin typeface="Bradley Hand ITC" pitchFamily="66"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b="1" dirty="0" smtClean="0">
                <a:latin typeface="Bradley Hand ITC" pitchFamily="66" charset="0"/>
              </a:rPr>
              <a:t>Method</a:t>
            </a:r>
            <a:endParaRPr lang="en-US" sz="6000" b="1" dirty="0">
              <a:latin typeface="Bradley Hand ITC" pitchFamily="66" charset="0"/>
            </a:endParaRPr>
          </a:p>
        </p:txBody>
      </p:sp>
      <p:sp>
        <p:nvSpPr>
          <p:cNvPr id="3" name="Content Placeholder 2"/>
          <p:cNvSpPr>
            <a:spLocks noGrp="1"/>
          </p:cNvSpPr>
          <p:nvPr>
            <p:ph idx="1"/>
          </p:nvPr>
        </p:nvSpPr>
        <p:spPr>
          <a:xfrm>
            <a:off x="685800" y="1905000"/>
            <a:ext cx="7772400" cy="4267200"/>
          </a:xfrm>
        </p:spPr>
        <p:txBody>
          <a:bodyPr/>
          <a:lstStyle/>
          <a:p>
            <a:r>
              <a:rPr lang="en-US" b="1" dirty="0" smtClean="0">
                <a:latin typeface="Bradley Hand ITC" pitchFamily="66" charset="0"/>
              </a:rPr>
              <a:t>Participants (N):	16 third-graders at P.S. X in Brooklyn, NY will participate in this study. The participants will include eight boys and eight girls. The chosen students should have a learning disability and/or an emotional and/or behavioral disorder in order to be a part of this study.</a:t>
            </a:r>
            <a:endParaRPr lang="en-US" b="1" dirty="0">
              <a:latin typeface="Bradley Hand ITC" pitchFamily="66"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b="1" dirty="0" smtClean="0">
                <a:latin typeface="Bradley Hand ITC" pitchFamily="66" charset="0"/>
              </a:rPr>
              <a:t>Method	</a:t>
            </a:r>
            <a:r>
              <a:rPr lang="en-US" sz="4000" b="1" dirty="0" smtClean="0">
                <a:latin typeface="Bradley Hand ITC" pitchFamily="66" charset="0"/>
              </a:rPr>
              <a:t>(</a:t>
            </a:r>
            <a:r>
              <a:rPr lang="en-US" sz="4000" b="1" dirty="0" err="1" smtClean="0">
                <a:latin typeface="Bradley Hand ITC" pitchFamily="66" charset="0"/>
              </a:rPr>
              <a:t>con’t</a:t>
            </a:r>
            <a:r>
              <a:rPr lang="en-US" sz="4000" b="1" dirty="0" smtClean="0">
                <a:latin typeface="Bradley Hand ITC" pitchFamily="66" charset="0"/>
              </a:rPr>
              <a:t>)</a:t>
            </a:r>
            <a:endParaRPr lang="en-US" sz="6000" b="1" dirty="0">
              <a:latin typeface="Bradley Hand ITC" pitchFamily="66" charset="0"/>
            </a:endParaRPr>
          </a:p>
        </p:txBody>
      </p:sp>
      <p:sp>
        <p:nvSpPr>
          <p:cNvPr id="3" name="Content Placeholder 2"/>
          <p:cNvSpPr>
            <a:spLocks noGrp="1"/>
          </p:cNvSpPr>
          <p:nvPr>
            <p:ph idx="1"/>
          </p:nvPr>
        </p:nvSpPr>
        <p:spPr/>
        <p:txBody>
          <a:bodyPr/>
          <a:lstStyle/>
          <a:p>
            <a:r>
              <a:rPr lang="en-US" sz="2800" b="1" dirty="0" smtClean="0">
                <a:latin typeface="Bradley Hand ITC" pitchFamily="66" charset="0"/>
              </a:rPr>
              <a:t>Instruments:</a:t>
            </a:r>
            <a:r>
              <a:rPr lang="en-US" sz="2800" b="1" smtClean="0">
                <a:latin typeface="Bradley Hand ITC" pitchFamily="66" charset="0"/>
              </a:rPr>
              <a:t>	First</a:t>
            </a:r>
            <a:r>
              <a:rPr lang="en-US" sz="2800" b="1" dirty="0" smtClean="0">
                <a:latin typeface="Bradley Hand ITC" pitchFamily="66" charset="0"/>
              </a:rPr>
              <a:t>, consent forms will be sent to the principal and parents/guardian. To test the effectiveness of technology in the classroom, demographic surveys will be given out on day one of the study to see how comfortable the students are using technology in school. Questionnaires will be given out at the end of the study to see how effective the use of technology has been for them in the past five weeks.</a:t>
            </a:r>
            <a:endParaRPr lang="en-US" sz="2800" b="1" dirty="0">
              <a:latin typeface="Bradley Hand ITC" pitchFamily="66"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b="1" dirty="0" smtClean="0">
                <a:latin typeface="Bradley Hand ITC" pitchFamily="66" charset="0"/>
              </a:rPr>
              <a:t>References</a:t>
            </a:r>
            <a:endParaRPr lang="en-US" sz="6000" b="1" dirty="0">
              <a:latin typeface="Bradley Hand ITC" pitchFamily="66" charset="0"/>
            </a:endParaRPr>
          </a:p>
        </p:txBody>
      </p:sp>
      <p:sp>
        <p:nvSpPr>
          <p:cNvPr id="3" name="Content Placeholder 2"/>
          <p:cNvSpPr>
            <a:spLocks noGrp="1"/>
          </p:cNvSpPr>
          <p:nvPr>
            <p:ph idx="1"/>
          </p:nvPr>
        </p:nvSpPr>
        <p:spPr>
          <a:xfrm>
            <a:off x="381000" y="1752600"/>
            <a:ext cx="8305800" cy="4800600"/>
          </a:xfrm>
        </p:spPr>
        <p:txBody>
          <a:bodyPr/>
          <a:lstStyle/>
          <a:p>
            <a:r>
              <a:rPr lang="en-US" sz="2200" dirty="0" smtClean="0">
                <a:latin typeface="AngsanaUPC" pitchFamily="18" charset="-34"/>
                <a:cs typeface="AngsanaUPC" pitchFamily="18" charset="-34"/>
              </a:rPr>
              <a:t>Bear, G. G., </a:t>
            </a:r>
            <a:r>
              <a:rPr lang="en-US" sz="2200" dirty="0" err="1" smtClean="0">
                <a:latin typeface="AngsanaUPC" pitchFamily="18" charset="-34"/>
                <a:cs typeface="AngsanaUPC" pitchFamily="18" charset="-34"/>
              </a:rPr>
              <a:t>Minke</a:t>
            </a:r>
            <a:r>
              <a:rPr lang="en-US" sz="2200" dirty="0" smtClean="0">
                <a:latin typeface="AngsanaUPC" pitchFamily="18" charset="-34"/>
                <a:cs typeface="AngsanaUPC" pitchFamily="18" charset="-34"/>
              </a:rPr>
              <a:t>, K. M., Griffins, S. M., &amp; </a:t>
            </a:r>
            <a:r>
              <a:rPr lang="en-US" sz="2200" dirty="0" err="1" smtClean="0">
                <a:latin typeface="AngsanaUPC" pitchFamily="18" charset="-34"/>
                <a:cs typeface="AngsanaUPC" pitchFamily="18" charset="-34"/>
              </a:rPr>
              <a:t>Deemer</a:t>
            </a:r>
            <a:r>
              <a:rPr lang="en-US" sz="2200" dirty="0" smtClean="0">
                <a:latin typeface="AngsanaUPC" pitchFamily="18" charset="-34"/>
                <a:cs typeface="AngsanaUPC" pitchFamily="18" charset="-34"/>
              </a:rPr>
              <a:t>, S. A. (1998). Achievement-Related 	Perceptions of Children with Learning Disabilities and Normal Achievement: Group and 	Developmental Differences. </a:t>
            </a:r>
            <a:r>
              <a:rPr lang="en-US" sz="2200" i="1" dirty="0" smtClean="0">
                <a:latin typeface="AngsanaUPC" pitchFamily="18" charset="-34"/>
                <a:cs typeface="AngsanaUPC" pitchFamily="18" charset="-34"/>
              </a:rPr>
              <a:t>Journal of Learning Disabilities, 31</a:t>
            </a:r>
            <a:r>
              <a:rPr lang="en-US" sz="2200" dirty="0" smtClean="0">
                <a:latin typeface="AngsanaUPC" pitchFamily="18" charset="-34"/>
                <a:cs typeface="AngsanaUPC" pitchFamily="18" charset="-34"/>
              </a:rPr>
              <a:t>(1), 91-104.</a:t>
            </a:r>
          </a:p>
          <a:p>
            <a:r>
              <a:rPr lang="en-US" sz="2200" dirty="0" err="1" smtClean="0">
                <a:latin typeface="AngsanaUPC" pitchFamily="18" charset="-34"/>
                <a:cs typeface="AngsanaUPC" pitchFamily="18" charset="-34"/>
              </a:rPr>
              <a:t>Begeny</a:t>
            </a:r>
            <a:r>
              <a:rPr lang="en-US" sz="2200" dirty="0" smtClean="0">
                <a:latin typeface="AngsanaUPC" pitchFamily="18" charset="-34"/>
                <a:cs typeface="AngsanaUPC" pitchFamily="18" charset="-34"/>
              </a:rPr>
              <a:t>, J. C., Eckert, T. L., </a:t>
            </a:r>
            <a:r>
              <a:rPr lang="en-US" sz="2200" dirty="0" err="1" smtClean="0">
                <a:latin typeface="AngsanaUPC" pitchFamily="18" charset="-34"/>
                <a:cs typeface="AngsanaUPC" pitchFamily="18" charset="-34"/>
              </a:rPr>
              <a:t>Montarello</a:t>
            </a:r>
            <a:r>
              <a:rPr lang="en-US" sz="2200" dirty="0" smtClean="0">
                <a:latin typeface="AngsanaUPC" pitchFamily="18" charset="-34"/>
                <a:cs typeface="AngsanaUPC" pitchFamily="18" charset="-34"/>
              </a:rPr>
              <a:t>, S. A., &amp; </a:t>
            </a:r>
            <a:r>
              <a:rPr lang="en-US" sz="2200" dirty="0" err="1" smtClean="0">
                <a:latin typeface="AngsanaUPC" pitchFamily="18" charset="-34"/>
                <a:cs typeface="AngsanaUPC" pitchFamily="18" charset="-34"/>
              </a:rPr>
              <a:t>Storie</a:t>
            </a:r>
            <a:r>
              <a:rPr lang="en-US" sz="2200" dirty="0" smtClean="0">
                <a:latin typeface="AngsanaUPC" pitchFamily="18" charset="-34"/>
                <a:cs typeface="AngsanaUPC" pitchFamily="18" charset="-34"/>
              </a:rPr>
              <a:t>, M. S. (2008). Teachers’ Perceptions of 	Students’ Reading Abilities: An Examination of the Relationship Between Teachers’ 	Judgments 	and Students’ Performance Across a Continuum of Rating Methods. </a:t>
            </a:r>
            <a:r>
              <a:rPr lang="en-US" sz="2200" i="1" dirty="0" smtClean="0">
                <a:latin typeface="AngsanaUPC" pitchFamily="18" charset="-34"/>
                <a:cs typeface="AngsanaUPC" pitchFamily="18" charset="-34"/>
              </a:rPr>
              <a:t>School Psychology 	Quarterly, 23</a:t>
            </a:r>
            <a:r>
              <a:rPr lang="en-US" sz="2200" dirty="0" smtClean="0">
                <a:latin typeface="AngsanaUPC" pitchFamily="18" charset="-34"/>
                <a:cs typeface="AngsanaUPC" pitchFamily="18" charset="-34"/>
              </a:rPr>
              <a:t>(1), 43-55.</a:t>
            </a:r>
          </a:p>
          <a:p>
            <a:r>
              <a:rPr lang="en-US" sz="2200" dirty="0" err="1" smtClean="0">
                <a:latin typeface="AngsanaUPC" pitchFamily="18" charset="-34"/>
                <a:cs typeface="AngsanaUPC" pitchFamily="18" charset="-34"/>
              </a:rPr>
              <a:t>Beltempo</a:t>
            </a:r>
            <a:r>
              <a:rPr lang="en-US" sz="2200" dirty="0" smtClean="0">
                <a:latin typeface="AngsanaUPC" pitchFamily="18" charset="-34"/>
                <a:cs typeface="AngsanaUPC" pitchFamily="18" charset="-34"/>
              </a:rPr>
              <a:t>, J., &amp; </a:t>
            </a:r>
            <a:r>
              <a:rPr lang="en-US" sz="2200" dirty="0" err="1" smtClean="0">
                <a:latin typeface="AngsanaUPC" pitchFamily="18" charset="-34"/>
                <a:cs typeface="AngsanaUPC" pitchFamily="18" charset="-34"/>
              </a:rPr>
              <a:t>Achille</a:t>
            </a:r>
            <a:r>
              <a:rPr lang="en-US" sz="2200" dirty="0" smtClean="0">
                <a:latin typeface="AngsanaUPC" pitchFamily="18" charset="-34"/>
                <a:cs typeface="AngsanaUPC" pitchFamily="18" charset="-34"/>
              </a:rPr>
              <a:t>, P. A. (1990). The Effect of Special Class Placement on the Self-Concept of 	Children with Learning Disabilities. </a:t>
            </a:r>
            <a:r>
              <a:rPr lang="en-US" sz="2200" i="1" dirty="0" smtClean="0">
                <a:latin typeface="AngsanaUPC" pitchFamily="18" charset="-34"/>
                <a:cs typeface="AngsanaUPC" pitchFamily="18" charset="-34"/>
              </a:rPr>
              <a:t>Child Study Journal, 20</a:t>
            </a:r>
            <a:r>
              <a:rPr lang="en-US" sz="2200" dirty="0" smtClean="0">
                <a:latin typeface="AngsanaUPC" pitchFamily="18" charset="-34"/>
                <a:cs typeface="AngsanaUPC" pitchFamily="18" charset="-34"/>
              </a:rPr>
              <a:t>(2), 81-103.</a:t>
            </a:r>
          </a:p>
          <a:p>
            <a:r>
              <a:rPr lang="en-US" sz="2200" dirty="0" smtClean="0">
                <a:latin typeface="AngsanaUPC" pitchFamily="18" charset="-34"/>
                <a:cs typeface="AngsanaUPC" pitchFamily="18" charset="-34"/>
              </a:rPr>
              <a:t>Bergin, C., &amp; Bergin, D. (2009, June 30). Relationships Improve Student Success. </a:t>
            </a:r>
            <a:r>
              <a:rPr lang="en-US" sz="2200" i="1" dirty="0" smtClean="0">
                <a:latin typeface="AngsanaUPC" pitchFamily="18" charset="-34"/>
                <a:cs typeface="AngsanaUPC" pitchFamily="18" charset="-34"/>
              </a:rPr>
              <a:t>Education 	Psychology Review.</a:t>
            </a:r>
            <a:r>
              <a:rPr lang="en-US" sz="2200" dirty="0" smtClean="0">
                <a:latin typeface="AngsanaUPC" pitchFamily="18" charset="-34"/>
                <a:cs typeface="AngsanaUPC" pitchFamily="18" charset="-34"/>
              </a:rPr>
              <a:t> Retrieved from 	http://www.sciencedaily.com/releases/2009/06/090630132009.htm</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b="1" dirty="0" smtClean="0">
                <a:latin typeface="Bradley Hand ITC" pitchFamily="66" charset="0"/>
              </a:rPr>
              <a:t>References	</a:t>
            </a:r>
            <a:r>
              <a:rPr lang="en-US" sz="4000" b="1" dirty="0" smtClean="0">
                <a:latin typeface="Bradley Hand ITC" pitchFamily="66" charset="0"/>
              </a:rPr>
              <a:t>(</a:t>
            </a:r>
            <a:r>
              <a:rPr lang="en-US" sz="4000" b="1" dirty="0" err="1" smtClean="0">
                <a:latin typeface="Bradley Hand ITC" pitchFamily="66" charset="0"/>
              </a:rPr>
              <a:t>con’t</a:t>
            </a:r>
            <a:r>
              <a:rPr lang="en-US" sz="4000" b="1" dirty="0" smtClean="0">
                <a:latin typeface="Bradley Hand ITC" pitchFamily="66" charset="0"/>
              </a:rPr>
              <a:t>)</a:t>
            </a:r>
            <a:endParaRPr lang="en-US" sz="6000" b="1" dirty="0">
              <a:latin typeface="Bradley Hand ITC" pitchFamily="66" charset="0"/>
            </a:endParaRPr>
          </a:p>
        </p:txBody>
      </p:sp>
      <p:sp>
        <p:nvSpPr>
          <p:cNvPr id="3" name="Content Placeholder 2"/>
          <p:cNvSpPr>
            <a:spLocks noGrp="1"/>
          </p:cNvSpPr>
          <p:nvPr>
            <p:ph idx="1"/>
          </p:nvPr>
        </p:nvSpPr>
        <p:spPr>
          <a:xfrm>
            <a:off x="609600" y="1905000"/>
            <a:ext cx="8077200" cy="4343400"/>
          </a:xfrm>
        </p:spPr>
        <p:txBody>
          <a:bodyPr/>
          <a:lstStyle/>
          <a:p>
            <a:r>
              <a:rPr lang="en-US" sz="2200" dirty="0" smtClean="0">
                <a:latin typeface="AngsanaUPC" pitchFamily="18" charset="-34"/>
                <a:cs typeface="AngsanaUPC" pitchFamily="18" charset="-34"/>
              </a:rPr>
              <a:t>Berninger, V. W., Abbott, R. D., Augsburger, A., Garcia, N. (2009). Comparison of Pen and 	Keyboard Transcription Modes in Children With and Without Learning Disabilities. 	</a:t>
            </a:r>
            <a:r>
              <a:rPr lang="en-US" sz="2200" i="1" dirty="0" smtClean="0">
                <a:latin typeface="AngsanaUPC" pitchFamily="18" charset="-34"/>
                <a:cs typeface="AngsanaUPC" pitchFamily="18" charset="-34"/>
              </a:rPr>
              <a:t>Learning Disability Quarterly, 32</a:t>
            </a:r>
            <a:r>
              <a:rPr lang="en-US" sz="2200" dirty="0" smtClean="0">
                <a:latin typeface="AngsanaUPC" pitchFamily="18" charset="-34"/>
                <a:cs typeface="AngsanaUPC" pitchFamily="18" charset="-34"/>
              </a:rPr>
              <a:t>(3), 123-141.</a:t>
            </a:r>
          </a:p>
          <a:p>
            <a:r>
              <a:rPr lang="en-US" sz="2200" dirty="0" smtClean="0">
                <a:latin typeface="AngsanaUPC" pitchFamily="18" charset="-34"/>
                <a:cs typeface="AngsanaUPC" pitchFamily="18" charset="-34"/>
              </a:rPr>
              <a:t>Berry, R. A. W. (2006). Teacher Talk During Whole-Class Lessons: Engagement 	Strategies to 	Support the Verbal Participation of Students with Learning Disabilities. </a:t>
            </a:r>
            <a:r>
              <a:rPr lang="en-US" sz="2200" i="1" dirty="0" smtClean="0">
                <a:latin typeface="AngsanaUPC" pitchFamily="18" charset="-34"/>
                <a:cs typeface="AngsanaUPC" pitchFamily="18" charset="-34"/>
              </a:rPr>
              <a:t>Learning 	Disabilities Research and Practice, 21</a:t>
            </a:r>
            <a:r>
              <a:rPr lang="en-US" sz="2200" dirty="0" smtClean="0">
                <a:latin typeface="AngsanaUPC" pitchFamily="18" charset="-34"/>
                <a:cs typeface="AngsanaUPC" pitchFamily="18" charset="-34"/>
              </a:rPr>
              <a:t>(4), 211-232.</a:t>
            </a:r>
          </a:p>
          <a:p>
            <a:r>
              <a:rPr lang="en-US" sz="2200" dirty="0" err="1" smtClean="0">
                <a:latin typeface="AngsanaUPC" pitchFamily="18" charset="-34"/>
                <a:cs typeface="AngsanaUPC" pitchFamily="18" charset="-34"/>
              </a:rPr>
              <a:t>Brehony</a:t>
            </a:r>
            <a:r>
              <a:rPr lang="en-US" sz="2200" dirty="0" smtClean="0">
                <a:latin typeface="AngsanaUPC" pitchFamily="18" charset="-34"/>
                <a:cs typeface="AngsanaUPC" pitchFamily="18" charset="-34"/>
              </a:rPr>
              <a:t>, K. J. (2000). Montessori, Individual Work and Individuality in the Elementary School 	Classroom. </a:t>
            </a:r>
            <a:r>
              <a:rPr lang="en-US" sz="2200" i="1" dirty="0" smtClean="0">
                <a:latin typeface="AngsanaUPC" pitchFamily="18" charset="-34"/>
                <a:cs typeface="AngsanaUPC" pitchFamily="18" charset="-34"/>
              </a:rPr>
              <a:t>History of Education, 29</a:t>
            </a:r>
            <a:r>
              <a:rPr lang="en-US" sz="2200" dirty="0" smtClean="0">
                <a:latin typeface="AngsanaUPC" pitchFamily="18" charset="-34"/>
                <a:cs typeface="AngsanaUPC" pitchFamily="18" charset="-34"/>
              </a:rPr>
              <a:t>(2), 115-128.</a:t>
            </a:r>
          </a:p>
          <a:p>
            <a:r>
              <a:rPr lang="en-US" sz="2200" dirty="0" smtClean="0">
                <a:latin typeface="AngsanaUPC" pitchFamily="18" charset="-34"/>
                <a:cs typeface="AngsanaUPC" pitchFamily="18" charset="-34"/>
              </a:rPr>
              <a:t>Charlton, B, Williams, R. L., McLaughlin, T. F. (2005). Educational Games: A 	Technique to 	Accelerate the Acquisition of Reading Skills of Children with Learning Disabilities. 	</a:t>
            </a:r>
            <a:r>
              <a:rPr lang="en-US" sz="2200" i="1" dirty="0" smtClean="0">
                <a:latin typeface="AngsanaUPC" pitchFamily="18" charset="-34"/>
                <a:cs typeface="AngsanaUPC" pitchFamily="18" charset="-34"/>
              </a:rPr>
              <a:t>International Journal of Special Education, 20</a:t>
            </a:r>
            <a:r>
              <a:rPr lang="en-US" sz="2200" dirty="0" smtClean="0">
                <a:latin typeface="AngsanaUPC" pitchFamily="18" charset="-34"/>
                <a:cs typeface="AngsanaUPC" pitchFamily="18" charset="-34"/>
              </a:rPr>
              <a:t>(2), 66-72.</a:t>
            </a:r>
            <a:endParaRPr lang="en-US" sz="2200" dirty="0">
              <a:latin typeface="Andalus" pitchFamily="2" charset="-78"/>
              <a:cs typeface="Andalus" pitchFamily="2" charset="-78"/>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b="1" dirty="0" smtClean="0">
                <a:latin typeface="Bradley Hand ITC" pitchFamily="66" charset="0"/>
              </a:rPr>
              <a:t>References	</a:t>
            </a:r>
            <a:r>
              <a:rPr lang="en-US" sz="4000" b="1" dirty="0" smtClean="0">
                <a:latin typeface="Bradley Hand ITC" pitchFamily="66" charset="0"/>
              </a:rPr>
              <a:t>(con’t)</a:t>
            </a:r>
            <a:endParaRPr lang="en-US" sz="6000" b="1" dirty="0">
              <a:latin typeface="Bradley Hand ITC" pitchFamily="66" charset="0"/>
            </a:endParaRPr>
          </a:p>
        </p:txBody>
      </p:sp>
      <p:sp>
        <p:nvSpPr>
          <p:cNvPr id="3" name="Content Placeholder 2"/>
          <p:cNvSpPr>
            <a:spLocks noGrp="1"/>
          </p:cNvSpPr>
          <p:nvPr>
            <p:ph idx="1"/>
          </p:nvPr>
        </p:nvSpPr>
        <p:spPr>
          <a:xfrm>
            <a:off x="381000" y="1828800"/>
            <a:ext cx="8305800" cy="4343400"/>
          </a:xfrm>
        </p:spPr>
        <p:txBody>
          <a:bodyPr/>
          <a:lstStyle/>
          <a:p>
            <a:r>
              <a:rPr lang="en-US" sz="2400" dirty="0" smtClean="0">
                <a:latin typeface="AngsanaUPC" pitchFamily="18" charset="-34"/>
                <a:cs typeface="AngsanaUPC" pitchFamily="18" charset="-34"/>
              </a:rPr>
              <a:t>Cihak, D. F., Kirk, E. R., Boon, R. T. (2009). Effects of </a:t>
            </a:r>
            <a:r>
              <a:rPr lang="en-US" sz="2400" dirty="0" err="1" smtClean="0">
                <a:latin typeface="AngsanaUPC" pitchFamily="18" charset="-34"/>
                <a:cs typeface="AngsanaUPC" pitchFamily="18" charset="-34"/>
              </a:rPr>
              <a:t>Classwide</a:t>
            </a:r>
            <a:r>
              <a:rPr lang="en-US" sz="2400" dirty="0" smtClean="0">
                <a:latin typeface="AngsanaUPC" pitchFamily="18" charset="-34"/>
                <a:cs typeface="AngsanaUPC" pitchFamily="18" charset="-34"/>
              </a:rPr>
              <a:t> Positive Peer 	“Tootling” to Reduce Disruptive Classroom Behaviors of Elementary Students 	with and 	without Disabilities. </a:t>
            </a:r>
            <a:r>
              <a:rPr lang="en-US" sz="2400" i="1" dirty="0" smtClean="0">
                <a:latin typeface="AngsanaUPC" pitchFamily="18" charset="-34"/>
                <a:cs typeface="AngsanaUPC" pitchFamily="18" charset="-34"/>
              </a:rPr>
              <a:t>Journal of Behavioral Education, 18</a:t>
            </a:r>
            <a:r>
              <a:rPr lang="en-US" sz="2400" dirty="0" smtClean="0">
                <a:latin typeface="AngsanaUPC" pitchFamily="18" charset="-34"/>
                <a:cs typeface="AngsanaUPC" pitchFamily="18" charset="-34"/>
              </a:rPr>
              <a:t>(4), 267-278.</a:t>
            </a:r>
          </a:p>
          <a:p>
            <a:r>
              <a:rPr lang="en-US" sz="2400" dirty="0" err="1" smtClean="0">
                <a:latin typeface="AngsanaUPC" pitchFamily="18" charset="-34"/>
                <a:cs typeface="AngsanaUPC" pitchFamily="18" charset="-34"/>
              </a:rPr>
              <a:t>Frengut</a:t>
            </a:r>
            <a:r>
              <a:rPr lang="en-US" sz="2400" dirty="0" smtClean="0">
                <a:latin typeface="AngsanaUPC" pitchFamily="18" charset="-34"/>
                <a:cs typeface="AngsanaUPC" pitchFamily="18" charset="-34"/>
              </a:rPr>
              <a:t>, R. (2003). </a:t>
            </a:r>
            <a:r>
              <a:rPr lang="en-US" sz="2400" i="1" dirty="0" smtClean="0">
                <a:latin typeface="AngsanaUPC" pitchFamily="18" charset="-34"/>
                <a:cs typeface="AngsanaUPC" pitchFamily="18" charset="-34"/>
              </a:rPr>
              <a:t>Social Acceptance of Students with Learning Disabilities.</a:t>
            </a:r>
            <a:r>
              <a:rPr lang="en-US" sz="2400" dirty="0" smtClean="0">
                <a:latin typeface="AngsanaUPC" pitchFamily="18" charset="-34"/>
                <a:cs typeface="AngsanaUPC" pitchFamily="18" charset="-34"/>
              </a:rPr>
              <a:t> Retrieved from 	http://ldaamerica.org/aboutld/teachers/social_emotional/socialacceptance.asp</a:t>
            </a:r>
          </a:p>
          <a:p>
            <a:r>
              <a:rPr lang="en-US" sz="2400" dirty="0" smtClean="0">
                <a:latin typeface="AngsanaUPC" pitchFamily="18" charset="-34"/>
                <a:cs typeface="AngsanaUPC" pitchFamily="18" charset="-34"/>
              </a:rPr>
              <a:t>Jeffs, T., Behrmann, M., Bannan-Ritland, B. (2006). Assistive Technology and Literacy 	Learning: Reflections of Parents and Children. </a:t>
            </a:r>
            <a:r>
              <a:rPr lang="en-US" sz="2400" i="1" dirty="0" smtClean="0">
                <a:latin typeface="AngsanaUPC" pitchFamily="18" charset="-34"/>
                <a:cs typeface="AngsanaUPC" pitchFamily="18" charset="-34"/>
              </a:rPr>
              <a:t>Journal of Special Education 	Technology, 21</a:t>
            </a:r>
            <a:r>
              <a:rPr lang="en-US" sz="2400" dirty="0" smtClean="0">
                <a:latin typeface="AngsanaUPC" pitchFamily="18" charset="-34"/>
                <a:cs typeface="AngsanaUPC" pitchFamily="18" charset="-34"/>
              </a:rPr>
              <a:t>(1), 37-44.</a:t>
            </a:r>
          </a:p>
          <a:p>
            <a:r>
              <a:rPr lang="en-US" sz="2400" dirty="0" err="1" smtClean="0">
                <a:latin typeface="AngsanaUPC" pitchFamily="18" charset="-34"/>
                <a:cs typeface="AngsanaUPC" pitchFamily="18" charset="-34"/>
              </a:rPr>
              <a:t>Kaderavek</a:t>
            </a:r>
            <a:r>
              <a:rPr lang="en-US" sz="2400" dirty="0" smtClean="0">
                <a:latin typeface="AngsanaUPC" pitchFamily="18" charset="-34"/>
                <a:cs typeface="AngsanaUPC" pitchFamily="18" charset="-34"/>
              </a:rPr>
              <a:t>, J. N., &amp; Justice, L. (2000). Children with LD as Emergent Readers: Bridging the 	Gap to Conventional Reading. </a:t>
            </a:r>
            <a:r>
              <a:rPr lang="en-US" sz="2400" i="1" dirty="0" smtClean="0">
                <a:latin typeface="AngsanaUPC" pitchFamily="18" charset="-34"/>
                <a:cs typeface="AngsanaUPC" pitchFamily="18" charset="-34"/>
              </a:rPr>
              <a:t>Intervention in School and Clinic, 36</a:t>
            </a:r>
            <a:r>
              <a:rPr lang="en-US" sz="2400" dirty="0" smtClean="0">
                <a:latin typeface="AngsanaUPC" pitchFamily="18" charset="-34"/>
                <a:cs typeface="AngsanaUPC" pitchFamily="18" charset="-34"/>
              </a:rPr>
              <a:t>(2), 82-93.</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b="1" dirty="0" smtClean="0">
                <a:latin typeface="Bradley Hand ITC" pitchFamily="66" charset="0"/>
              </a:rPr>
              <a:t>References	</a:t>
            </a:r>
            <a:r>
              <a:rPr lang="en-US" sz="4000" b="1" dirty="0" smtClean="0">
                <a:latin typeface="Bradley Hand ITC" pitchFamily="66" charset="0"/>
              </a:rPr>
              <a:t>(</a:t>
            </a:r>
            <a:r>
              <a:rPr lang="en-US" sz="4000" b="1" dirty="0" err="1" smtClean="0">
                <a:latin typeface="Bradley Hand ITC" pitchFamily="66" charset="0"/>
              </a:rPr>
              <a:t>con’t</a:t>
            </a:r>
            <a:r>
              <a:rPr lang="en-US" sz="4000" b="1" dirty="0" smtClean="0">
                <a:latin typeface="Bradley Hand ITC" pitchFamily="66" charset="0"/>
              </a:rPr>
              <a:t>)</a:t>
            </a:r>
            <a:endParaRPr lang="en-US" sz="6000" b="1" dirty="0">
              <a:latin typeface="Bradley Hand ITC" pitchFamily="66" charset="0"/>
            </a:endParaRPr>
          </a:p>
        </p:txBody>
      </p:sp>
      <p:sp>
        <p:nvSpPr>
          <p:cNvPr id="3" name="Content Placeholder 2"/>
          <p:cNvSpPr>
            <a:spLocks noGrp="1"/>
          </p:cNvSpPr>
          <p:nvPr>
            <p:ph idx="1"/>
          </p:nvPr>
        </p:nvSpPr>
        <p:spPr>
          <a:xfrm>
            <a:off x="609600" y="1905000"/>
            <a:ext cx="8001000" cy="4191000"/>
          </a:xfrm>
        </p:spPr>
        <p:txBody>
          <a:bodyPr/>
          <a:lstStyle/>
          <a:p>
            <a:r>
              <a:rPr lang="en-US" sz="2400" dirty="0" smtClean="0">
                <a:latin typeface="AngsanaUPC" pitchFamily="18" charset="-34"/>
                <a:cs typeface="AngsanaUPC" pitchFamily="18" charset="-34"/>
              </a:rPr>
              <a:t>Kern, L., Hilt-</a:t>
            </a:r>
            <a:r>
              <a:rPr lang="en-US" sz="2400" dirty="0" err="1" smtClean="0">
                <a:latin typeface="AngsanaUPC" pitchFamily="18" charset="-34"/>
                <a:cs typeface="AngsanaUPC" pitchFamily="18" charset="-34"/>
              </a:rPr>
              <a:t>Panahon</a:t>
            </a:r>
            <a:r>
              <a:rPr lang="en-US" sz="2400" dirty="0" smtClean="0">
                <a:latin typeface="AngsanaUPC" pitchFamily="18" charset="-34"/>
                <a:cs typeface="AngsanaUPC" pitchFamily="18" charset="-34"/>
              </a:rPr>
              <a:t>, A., &amp; </a:t>
            </a:r>
            <a:r>
              <a:rPr lang="en-US" sz="2400" dirty="0" err="1" smtClean="0">
                <a:latin typeface="AngsanaUPC" pitchFamily="18" charset="-34"/>
                <a:cs typeface="AngsanaUPC" pitchFamily="18" charset="-34"/>
              </a:rPr>
              <a:t>Sokol</a:t>
            </a:r>
            <a:r>
              <a:rPr lang="en-US" sz="2400" dirty="0" smtClean="0">
                <a:latin typeface="AngsanaUPC" pitchFamily="18" charset="-34"/>
                <a:cs typeface="AngsanaUPC" pitchFamily="18" charset="-34"/>
              </a:rPr>
              <a:t>, N. G. (2009). Further Examining the Triangle Tip: 	Improving Support for Students with Emotional and Behavioral Needs. </a:t>
            </a:r>
            <a:r>
              <a:rPr lang="en-US" sz="2400" i="1" dirty="0" smtClean="0">
                <a:latin typeface="AngsanaUPC" pitchFamily="18" charset="-34"/>
                <a:cs typeface="AngsanaUPC" pitchFamily="18" charset="-34"/>
              </a:rPr>
              <a:t>Psychology 	in the Schools, 46</a:t>
            </a:r>
            <a:r>
              <a:rPr lang="en-US" sz="2400" dirty="0" smtClean="0">
                <a:latin typeface="AngsanaUPC" pitchFamily="18" charset="-34"/>
                <a:cs typeface="AngsanaUPC" pitchFamily="18" charset="-34"/>
              </a:rPr>
              <a:t>(1), 18-32.</a:t>
            </a:r>
          </a:p>
          <a:p>
            <a:r>
              <a:rPr lang="en-US" sz="2400" dirty="0" smtClean="0">
                <a:latin typeface="AngsanaUPC" pitchFamily="18" charset="-34"/>
                <a:cs typeface="AngsanaUPC" pitchFamily="18" charset="-34"/>
              </a:rPr>
              <a:t>Klotz, M. B. (2004, February). Help Kids Welcome Disabled Students. </a:t>
            </a:r>
            <a:r>
              <a:rPr lang="en-US" sz="2400" i="1" dirty="0" smtClean="0">
                <a:latin typeface="AngsanaUPC" pitchFamily="18" charset="-34"/>
                <a:cs typeface="AngsanaUPC" pitchFamily="18" charset="-34"/>
              </a:rPr>
              <a:t>The Education 	Digest, 69</a:t>
            </a:r>
            <a:r>
              <a:rPr lang="en-US" sz="2400" dirty="0" smtClean="0">
                <a:latin typeface="AngsanaUPC" pitchFamily="18" charset="-34"/>
                <a:cs typeface="AngsanaUPC" pitchFamily="18" charset="-34"/>
              </a:rPr>
              <a:t>(6), 41-42.</a:t>
            </a:r>
          </a:p>
          <a:p>
            <a:r>
              <a:rPr lang="en-US" sz="2400" dirty="0" err="1" smtClean="0">
                <a:latin typeface="AngsanaUPC" pitchFamily="18" charset="-34"/>
                <a:cs typeface="AngsanaUPC" pitchFamily="18" charset="-34"/>
              </a:rPr>
              <a:t>Kugelmass</a:t>
            </a:r>
            <a:r>
              <a:rPr lang="en-US" sz="2400" dirty="0" smtClean="0">
                <a:latin typeface="AngsanaUPC" pitchFamily="18" charset="-34"/>
                <a:cs typeface="AngsanaUPC" pitchFamily="18" charset="-34"/>
              </a:rPr>
              <a:t>, J. W. (1995). Educating Children with Learning Disabilities in Foxfire 	Classrooms. </a:t>
            </a:r>
            <a:r>
              <a:rPr lang="en-US" sz="2400" i="1" dirty="0" smtClean="0">
                <a:latin typeface="AngsanaUPC" pitchFamily="18" charset="-34"/>
                <a:cs typeface="AngsanaUPC" pitchFamily="18" charset="-34"/>
              </a:rPr>
              <a:t>Journal of Learning Disabilities, 28</a:t>
            </a:r>
            <a:r>
              <a:rPr lang="en-US" sz="2400" dirty="0" smtClean="0">
                <a:latin typeface="AngsanaUPC" pitchFamily="18" charset="-34"/>
                <a:cs typeface="AngsanaUPC" pitchFamily="18" charset="-34"/>
              </a:rPr>
              <a:t>(9), 545-553.</a:t>
            </a:r>
          </a:p>
          <a:p>
            <a:r>
              <a:rPr lang="en-US" sz="2400" dirty="0" smtClean="0">
                <a:latin typeface="AngsanaUPC" pitchFamily="18" charset="-34"/>
                <a:cs typeface="AngsanaUPC" pitchFamily="18" charset="-34"/>
              </a:rPr>
              <a:t>Miller, K. J., Fitzgerald, G. E., </a:t>
            </a:r>
            <a:r>
              <a:rPr lang="en-US" sz="2400" dirty="0" err="1" smtClean="0">
                <a:latin typeface="AngsanaUPC" pitchFamily="18" charset="-34"/>
                <a:cs typeface="AngsanaUPC" pitchFamily="18" charset="-34"/>
              </a:rPr>
              <a:t>Koury</a:t>
            </a:r>
            <a:r>
              <a:rPr lang="en-US" sz="2400" dirty="0" smtClean="0">
                <a:latin typeface="AngsanaUPC" pitchFamily="18" charset="-34"/>
                <a:cs typeface="AngsanaUPC" pitchFamily="18" charset="-34"/>
              </a:rPr>
              <a:t>, K. A., </a:t>
            </a:r>
            <a:r>
              <a:rPr lang="en-US" sz="2400" dirty="0" err="1" smtClean="0">
                <a:latin typeface="AngsanaUPC" pitchFamily="18" charset="-34"/>
                <a:cs typeface="AngsanaUPC" pitchFamily="18" charset="-34"/>
              </a:rPr>
              <a:t>Mitchem</a:t>
            </a:r>
            <a:r>
              <a:rPr lang="en-US" sz="2400" dirty="0" smtClean="0">
                <a:latin typeface="AngsanaUPC" pitchFamily="18" charset="-34"/>
                <a:cs typeface="AngsanaUPC" pitchFamily="18" charset="-34"/>
              </a:rPr>
              <a:t>, H. J., </a:t>
            </a:r>
            <a:r>
              <a:rPr lang="en-US" sz="2400" dirty="0" err="1" smtClean="0">
                <a:latin typeface="AngsanaUPC" pitchFamily="18" charset="-34"/>
                <a:cs typeface="AngsanaUPC" pitchFamily="18" charset="-34"/>
              </a:rPr>
              <a:t>Hollingsead</a:t>
            </a:r>
            <a:r>
              <a:rPr lang="en-US" sz="2400" dirty="0" smtClean="0">
                <a:latin typeface="AngsanaUPC" pitchFamily="18" charset="-34"/>
                <a:cs typeface="AngsanaUPC" pitchFamily="18" charset="-34"/>
              </a:rPr>
              <a:t>, C. (2007). 	</a:t>
            </a:r>
            <a:r>
              <a:rPr lang="en-US" sz="2400" dirty="0" err="1" smtClean="0">
                <a:latin typeface="AngsanaUPC" pitchFamily="18" charset="-34"/>
                <a:cs typeface="AngsanaUPC" pitchFamily="18" charset="-34"/>
              </a:rPr>
              <a:t>KidTools</a:t>
            </a:r>
            <a:r>
              <a:rPr lang="en-US" sz="2400" dirty="0" smtClean="0">
                <a:latin typeface="AngsanaUPC" pitchFamily="18" charset="-34"/>
                <a:cs typeface="AngsanaUPC" pitchFamily="18" charset="-34"/>
              </a:rPr>
              <a:t>: Self-Management, Problem-Solving, Organizational, and Planning 	Software for Children and Teachers. </a:t>
            </a:r>
            <a:r>
              <a:rPr lang="en-US" sz="2400" i="1" dirty="0" smtClean="0">
                <a:latin typeface="AngsanaUPC" pitchFamily="18" charset="-34"/>
                <a:cs typeface="AngsanaUPC" pitchFamily="18" charset="-34"/>
              </a:rPr>
              <a:t>Intervention in School and Clinic, 43</a:t>
            </a:r>
            <a:r>
              <a:rPr lang="en-US" sz="2400" dirty="0" smtClean="0">
                <a:latin typeface="AngsanaUPC" pitchFamily="18" charset="-34"/>
                <a:cs typeface="AngsanaUPC" pitchFamily="18" charset="-34"/>
              </a:rPr>
              <a:t>(1), 12-19.</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b="1" dirty="0" smtClean="0">
                <a:latin typeface="Bradley Hand ITC" pitchFamily="66" charset="0"/>
              </a:rPr>
              <a:t>References	</a:t>
            </a:r>
            <a:r>
              <a:rPr lang="en-US" sz="4000" b="1" dirty="0" smtClean="0">
                <a:latin typeface="Bradley Hand ITC" pitchFamily="66" charset="0"/>
              </a:rPr>
              <a:t>(con’t)</a:t>
            </a:r>
            <a:endParaRPr lang="en-US" sz="6000" b="1" dirty="0">
              <a:latin typeface="Bradley Hand ITC" pitchFamily="66" charset="0"/>
            </a:endParaRPr>
          </a:p>
        </p:txBody>
      </p:sp>
      <p:sp>
        <p:nvSpPr>
          <p:cNvPr id="3" name="Content Placeholder 2"/>
          <p:cNvSpPr>
            <a:spLocks noGrp="1"/>
          </p:cNvSpPr>
          <p:nvPr>
            <p:ph idx="1"/>
          </p:nvPr>
        </p:nvSpPr>
        <p:spPr>
          <a:xfrm>
            <a:off x="381000" y="1828800"/>
            <a:ext cx="8305800" cy="4343400"/>
          </a:xfrm>
          <a:ln>
            <a:solidFill>
              <a:schemeClr val="accent3"/>
            </a:solidFill>
          </a:ln>
        </p:spPr>
        <p:txBody>
          <a:bodyPr/>
          <a:lstStyle/>
          <a:p>
            <a:r>
              <a:rPr lang="en-US" sz="2400" dirty="0" smtClean="0">
                <a:latin typeface="AngsanaUPC" pitchFamily="18" charset="-34"/>
                <a:cs typeface="AngsanaUPC" pitchFamily="18" charset="-34"/>
              </a:rPr>
              <a:t>Myles, B. S., &amp; Simpson, R. L. (1990). Mainstreaming Modification Preferences of Parents of 	Elementary-Age Children with Learning Disabilities. </a:t>
            </a:r>
            <a:r>
              <a:rPr lang="en-US" sz="2400" i="1" dirty="0" smtClean="0">
                <a:latin typeface="AngsanaUPC" pitchFamily="18" charset="-34"/>
                <a:cs typeface="AngsanaUPC" pitchFamily="18" charset="-34"/>
              </a:rPr>
              <a:t>Journal of Learning Disabilities, 	23</a:t>
            </a:r>
            <a:r>
              <a:rPr lang="en-US" sz="2400" dirty="0" smtClean="0">
                <a:latin typeface="AngsanaUPC" pitchFamily="18" charset="-34"/>
                <a:cs typeface="AngsanaUPC" pitchFamily="18" charset="-34"/>
              </a:rPr>
              <a:t>(4), 234-239.</a:t>
            </a:r>
          </a:p>
          <a:p>
            <a:r>
              <a:rPr lang="en-US" sz="2400" dirty="0" smtClean="0">
                <a:latin typeface="AngsanaUPC" pitchFamily="18" charset="-34"/>
                <a:cs typeface="AngsanaUPC" pitchFamily="18" charset="-34"/>
              </a:rPr>
              <a:t>Regan, K. S. (2009). Improving The Way We Think About Students With Emotional 	and/or 	Behavioral Disorders. </a:t>
            </a:r>
            <a:r>
              <a:rPr lang="en-US" sz="2400" i="1" dirty="0" smtClean="0">
                <a:latin typeface="AngsanaUPC" pitchFamily="18" charset="-34"/>
                <a:cs typeface="AngsanaUPC" pitchFamily="18" charset="-34"/>
              </a:rPr>
              <a:t>Teaching Exceptional Children, 41</a:t>
            </a:r>
            <a:r>
              <a:rPr lang="en-US" sz="2400" dirty="0" smtClean="0">
                <a:latin typeface="AngsanaUPC" pitchFamily="18" charset="-34"/>
                <a:cs typeface="AngsanaUPC" pitchFamily="18" charset="-34"/>
              </a:rPr>
              <a:t>(5), 60-65.</a:t>
            </a:r>
          </a:p>
          <a:p>
            <a:r>
              <a:rPr lang="en-US" sz="2400" dirty="0" smtClean="0">
                <a:latin typeface="AngsanaUPC" pitchFamily="18" charset="-34"/>
                <a:cs typeface="AngsanaUPC" pitchFamily="18" charset="-34"/>
              </a:rPr>
              <a:t>Sanacore, J. (1999). Encouraging Children to Make Choices About Their Literacy Learning. 	</a:t>
            </a:r>
            <a:r>
              <a:rPr lang="en-US" sz="2400" i="1" dirty="0" smtClean="0">
                <a:latin typeface="AngsanaUPC" pitchFamily="18" charset="-34"/>
                <a:cs typeface="AngsanaUPC" pitchFamily="18" charset="-34"/>
              </a:rPr>
              <a:t>Intervention in School and Clinic, 35</a:t>
            </a:r>
            <a:r>
              <a:rPr lang="en-US" sz="2400" dirty="0" smtClean="0">
                <a:latin typeface="AngsanaUPC" pitchFamily="18" charset="-34"/>
                <a:cs typeface="AngsanaUPC" pitchFamily="18" charset="-34"/>
              </a:rPr>
              <a:t>(1), 38-42.</a:t>
            </a:r>
          </a:p>
          <a:p>
            <a:r>
              <a:rPr lang="en-US" sz="2400" dirty="0" err="1" smtClean="0">
                <a:latin typeface="AngsanaUPC" pitchFamily="18" charset="-34"/>
                <a:cs typeface="AngsanaUPC" pitchFamily="18" charset="-34"/>
              </a:rPr>
              <a:t>Scala</a:t>
            </a:r>
            <a:r>
              <a:rPr lang="en-US" sz="2400" dirty="0" smtClean="0">
                <a:latin typeface="AngsanaUPC" pitchFamily="18" charset="-34"/>
                <a:cs typeface="AngsanaUPC" pitchFamily="18" charset="-34"/>
              </a:rPr>
              <a:t>, M. A. (1993). What Whole Language in the Mainstream Means for Children with 	Learning Disabilities. </a:t>
            </a:r>
            <a:r>
              <a:rPr lang="en-US" sz="2400" i="1" dirty="0" smtClean="0">
                <a:latin typeface="AngsanaUPC" pitchFamily="18" charset="-34"/>
                <a:cs typeface="AngsanaUPC" pitchFamily="18" charset="-34"/>
              </a:rPr>
              <a:t>Reading Teacher, 47</a:t>
            </a:r>
            <a:r>
              <a:rPr lang="en-US" sz="2400" dirty="0" smtClean="0">
                <a:latin typeface="AngsanaUPC" pitchFamily="18" charset="-34"/>
                <a:cs typeface="AngsanaUPC" pitchFamily="18" charset="-34"/>
              </a:rPr>
              <a:t>(3), 222-229.</a:t>
            </a:r>
          </a:p>
          <a:p>
            <a:r>
              <a:rPr lang="en-US" sz="2400" dirty="0" smtClean="0">
                <a:latin typeface="AngsanaUPC" pitchFamily="18" charset="-34"/>
                <a:cs typeface="AngsanaUPC" pitchFamily="18" charset="-34"/>
              </a:rPr>
              <a:t>Smith, M. (</a:t>
            </a:r>
            <a:r>
              <a:rPr lang="en-US" sz="2400" dirty="0" err="1" smtClean="0">
                <a:latin typeface="AngsanaUPC" pitchFamily="18" charset="-34"/>
                <a:cs typeface="AngsanaUPC" pitchFamily="18" charset="-34"/>
              </a:rPr>
              <a:t>n.d</a:t>
            </a:r>
            <a:r>
              <a:rPr lang="en-US" sz="2400" dirty="0" smtClean="0">
                <a:latin typeface="AngsanaUPC" pitchFamily="18" charset="-34"/>
                <a:cs typeface="AngsanaUPC" pitchFamily="18" charset="-34"/>
              </a:rPr>
              <a:t>.) </a:t>
            </a:r>
            <a:r>
              <a:rPr lang="en-US" sz="2400" i="1" dirty="0" smtClean="0">
                <a:latin typeface="AngsanaUPC" pitchFamily="18" charset="-34"/>
                <a:cs typeface="AngsanaUPC" pitchFamily="18" charset="-34"/>
              </a:rPr>
              <a:t>Strategies That Work. </a:t>
            </a:r>
            <a:r>
              <a:rPr lang="en-US" sz="2400" dirty="0" smtClean="0">
                <a:latin typeface="AngsanaUPC" pitchFamily="18" charset="-34"/>
                <a:cs typeface="AngsanaUPC" pitchFamily="18" charset="-34"/>
              </a:rPr>
              <a:t>Retrieved from 	http://www2.scholastic.com/browse/article.jsp?id=60&amp;print=1</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b="1" dirty="0" smtClean="0">
                <a:latin typeface="Bradley Hand ITC" pitchFamily="66" charset="0"/>
              </a:rPr>
              <a:t>References	</a:t>
            </a:r>
            <a:r>
              <a:rPr lang="en-US" sz="4000" b="1" dirty="0" smtClean="0">
                <a:latin typeface="Bradley Hand ITC" pitchFamily="66" charset="0"/>
              </a:rPr>
              <a:t>(</a:t>
            </a:r>
            <a:r>
              <a:rPr lang="en-US" sz="4000" b="1" dirty="0" err="1" smtClean="0">
                <a:latin typeface="Bradley Hand ITC" pitchFamily="66" charset="0"/>
              </a:rPr>
              <a:t>con’t</a:t>
            </a:r>
            <a:r>
              <a:rPr lang="en-US" sz="4000" b="1" dirty="0" smtClean="0">
                <a:latin typeface="Bradley Hand ITC" pitchFamily="66" charset="0"/>
              </a:rPr>
              <a:t>)</a:t>
            </a:r>
            <a:endParaRPr lang="en-US" sz="6000" b="1" dirty="0">
              <a:latin typeface="Bradley Hand ITC" pitchFamily="66" charset="0"/>
            </a:endParaRPr>
          </a:p>
        </p:txBody>
      </p:sp>
      <p:sp>
        <p:nvSpPr>
          <p:cNvPr id="3" name="Content Placeholder 2"/>
          <p:cNvSpPr>
            <a:spLocks noGrp="1"/>
          </p:cNvSpPr>
          <p:nvPr>
            <p:ph idx="1"/>
          </p:nvPr>
        </p:nvSpPr>
        <p:spPr>
          <a:xfrm>
            <a:off x="381000" y="1828800"/>
            <a:ext cx="8229600" cy="4343400"/>
          </a:xfrm>
        </p:spPr>
        <p:txBody>
          <a:bodyPr/>
          <a:lstStyle/>
          <a:p>
            <a:r>
              <a:rPr lang="en-US" sz="2400" dirty="0" smtClean="0">
                <a:latin typeface="AngsanaUPC" pitchFamily="18" charset="-34"/>
                <a:cs typeface="AngsanaUPC" pitchFamily="18" charset="-34"/>
              </a:rPr>
              <a:t>van </a:t>
            </a:r>
            <a:r>
              <a:rPr lang="en-US" sz="2400" dirty="0" err="1" smtClean="0">
                <a:latin typeface="AngsanaUPC" pitchFamily="18" charset="-34"/>
                <a:cs typeface="AngsanaUPC" pitchFamily="18" charset="-34"/>
              </a:rPr>
              <a:t>Daal</a:t>
            </a:r>
            <a:r>
              <a:rPr lang="en-US" sz="2400" dirty="0" smtClean="0">
                <a:latin typeface="AngsanaUPC" pitchFamily="18" charset="-34"/>
                <a:cs typeface="AngsanaUPC" pitchFamily="18" charset="-34"/>
              </a:rPr>
              <a:t>, V. H. P., van </a:t>
            </a:r>
            <a:r>
              <a:rPr lang="en-US" sz="2400" dirty="0" err="1" smtClean="0">
                <a:latin typeface="AngsanaUPC" pitchFamily="18" charset="-34"/>
                <a:cs typeface="AngsanaUPC" pitchFamily="18" charset="-34"/>
              </a:rPr>
              <a:t>der</a:t>
            </a:r>
            <a:r>
              <a:rPr lang="en-US" sz="2400" dirty="0" smtClean="0">
                <a:latin typeface="AngsanaUPC" pitchFamily="18" charset="-34"/>
                <a:cs typeface="AngsanaUPC" pitchFamily="18" charset="-34"/>
              </a:rPr>
              <a:t> </a:t>
            </a:r>
            <a:r>
              <a:rPr lang="en-US" sz="2400" dirty="0" err="1" smtClean="0">
                <a:latin typeface="AngsanaUPC" pitchFamily="18" charset="-34"/>
                <a:cs typeface="AngsanaUPC" pitchFamily="18" charset="-34"/>
              </a:rPr>
              <a:t>Leij</a:t>
            </a:r>
            <a:r>
              <a:rPr lang="en-US" sz="2400" dirty="0" smtClean="0">
                <a:latin typeface="AngsanaUPC" pitchFamily="18" charset="-34"/>
                <a:cs typeface="AngsanaUPC" pitchFamily="18" charset="-34"/>
              </a:rPr>
              <a:t>, A. (1992). Computer-Based Reading and Spelling Practice 	for Children with Learning Disabilities. </a:t>
            </a:r>
            <a:r>
              <a:rPr lang="en-US" sz="2400" i="1" dirty="0" smtClean="0">
                <a:latin typeface="AngsanaUPC" pitchFamily="18" charset="-34"/>
                <a:cs typeface="AngsanaUPC" pitchFamily="18" charset="-34"/>
              </a:rPr>
              <a:t>Journal of Learning Disabilities, 25</a:t>
            </a:r>
            <a:r>
              <a:rPr lang="en-US" sz="2400" dirty="0" smtClean="0">
                <a:latin typeface="AngsanaUPC" pitchFamily="18" charset="-34"/>
                <a:cs typeface="AngsanaUPC" pitchFamily="18" charset="-34"/>
              </a:rPr>
              <a:t>(3), 	186-195.</a:t>
            </a:r>
          </a:p>
          <a:p>
            <a:r>
              <a:rPr lang="en-US" sz="2400" dirty="0" smtClean="0">
                <a:latin typeface="AngsanaUPC" pitchFamily="18" charset="-34"/>
                <a:cs typeface="AngsanaUPC" pitchFamily="18" charset="-34"/>
              </a:rPr>
              <a:t>Westbrook, R. B. (1993). John Dewey. </a:t>
            </a:r>
            <a:r>
              <a:rPr lang="en-US" sz="2400" i="1" dirty="0" smtClean="0">
                <a:latin typeface="AngsanaUPC" pitchFamily="18" charset="-34"/>
                <a:cs typeface="AngsanaUPC" pitchFamily="18" charset="-34"/>
              </a:rPr>
              <a:t>Prospects: The Quarterly Review of Comparative 	Education, 23</a:t>
            </a:r>
            <a:r>
              <a:rPr lang="en-US" sz="2400" dirty="0" smtClean="0">
                <a:latin typeface="AngsanaUPC" pitchFamily="18" charset="-34"/>
                <a:cs typeface="AngsanaUPC" pitchFamily="18" charset="-34"/>
              </a:rPr>
              <a:t>(1/2), 277-291.</a:t>
            </a:r>
          </a:p>
          <a:p>
            <a:r>
              <a:rPr lang="en-US" sz="2400" dirty="0" smtClean="0">
                <a:latin typeface="AngsanaUPC" pitchFamily="18" charset="-34"/>
                <a:cs typeface="AngsanaUPC" pitchFamily="18" charset="-34"/>
              </a:rPr>
              <a:t>Westby, C. (1997). There’s More To Passing than Knowing the Answers. </a:t>
            </a:r>
            <a:r>
              <a:rPr lang="en-US" sz="2400" i="1" dirty="0" smtClean="0">
                <a:latin typeface="AngsanaUPC" pitchFamily="18" charset="-34"/>
                <a:cs typeface="AngsanaUPC" pitchFamily="18" charset="-34"/>
              </a:rPr>
              <a:t>Language, Speech, 	and Hearing Services in School, 28</a:t>
            </a:r>
            <a:r>
              <a:rPr lang="en-US" sz="2400" dirty="0" smtClean="0">
                <a:latin typeface="AngsanaUPC" pitchFamily="18" charset="-34"/>
                <a:cs typeface="AngsanaUPC" pitchFamily="18" charset="-34"/>
              </a:rPr>
              <a:t>(3), 274-287.</a:t>
            </a:r>
          </a:p>
          <a:p>
            <a:r>
              <a:rPr lang="en-US" sz="2400" dirty="0" err="1" smtClean="0">
                <a:latin typeface="AngsanaUPC" pitchFamily="18" charset="-34"/>
                <a:cs typeface="AngsanaUPC" pitchFamily="18" charset="-34"/>
              </a:rPr>
              <a:t>Wormeli</a:t>
            </a:r>
            <a:r>
              <a:rPr lang="en-US" sz="2400" dirty="0" smtClean="0">
                <a:latin typeface="AngsanaUPC" pitchFamily="18" charset="-34"/>
                <a:cs typeface="AngsanaUPC" pitchFamily="18" charset="-34"/>
              </a:rPr>
              <a:t>, R. (2003). </a:t>
            </a:r>
            <a:r>
              <a:rPr lang="en-US" sz="2400" i="1" dirty="0" smtClean="0">
                <a:latin typeface="AngsanaUPC" pitchFamily="18" charset="-34"/>
                <a:cs typeface="AngsanaUPC" pitchFamily="18" charset="-34"/>
              </a:rPr>
              <a:t>Differentiating Instruction: A Modified Concerto in Four Movements</a:t>
            </a:r>
            <a:r>
              <a:rPr lang="en-US" sz="2400" dirty="0" smtClean="0">
                <a:latin typeface="AngsanaUPC" pitchFamily="18" charset="-34"/>
                <a:cs typeface="AngsanaUPC" pitchFamily="18" charset="-34"/>
              </a:rPr>
              <a:t>. 	Retrieved from 	http://www.ldonline.org/article/Differentiating_Instruction:_A_Modified_Concerto_in_	Four_Movements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b="1" dirty="0" smtClean="0">
                <a:latin typeface="Bradley Hand ITC" pitchFamily="66" charset="0"/>
              </a:rPr>
              <a:t>Appendices</a:t>
            </a:r>
            <a:endParaRPr lang="en-US" sz="6000" b="1" dirty="0">
              <a:latin typeface="Bradley Hand ITC" pitchFamily="66" charset="0"/>
            </a:endParaRPr>
          </a:p>
        </p:txBody>
      </p:sp>
      <p:sp>
        <p:nvSpPr>
          <p:cNvPr id="3" name="Content Placeholder 2"/>
          <p:cNvSpPr>
            <a:spLocks noGrp="1"/>
          </p:cNvSpPr>
          <p:nvPr>
            <p:ph idx="1"/>
          </p:nvPr>
        </p:nvSpPr>
        <p:spPr/>
        <p:txBody>
          <a:bodyPr/>
          <a:lstStyle/>
          <a:p>
            <a:r>
              <a:rPr lang="en-US" b="1" i="1" dirty="0" smtClean="0">
                <a:latin typeface="Bradley Hand ITC" pitchFamily="66" charset="0"/>
              </a:rPr>
              <a:t>Appendix A:	</a:t>
            </a:r>
            <a:r>
              <a:rPr lang="en-US" b="1" i="1" u="sng" dirty="0" smtClean="0">
                <a:latin typeface="Bradley Hand ITC" pitchFamily="66" charset="0"/>
              </a:rPr>
              <a:t>Consent Forms</a:t>
            </a:r>
            <a:r>
              <a:rPr lang="en-US" b="1" dirty="0" smtClean="0">
                <a:latin typeface="Bradley Hand ITC" pitchFamily="66" charset="0"/>
              </a:rPr>
              <a:t>   </a:t>
            </a:r>
            <a:r>
              <a:rPr lang="en-US" sz="2400" b="1" dirty="0" smtClean="0">
                <a:latin typeface="Bradley Hand ITC" pitchFamily="66" charset="0"/>
              </a:rPr>
              <a:t>written out to the principal and parents/guardian explaining me being there, why I’m there, my action research project (my HR1), and asking for permission to (1) conduct the study in the school, and (2) asking permission for the parents/guardian’s child to participate in the study.</a:t>
            </a:r>
          </a:p>
          <a:p>
            <a:r>
              <a:rPr lang="en-US" b="1" i="1" dirty="0" smtClean="0">
                <a:latin typeface="Bradley Hand ITC" pitchFamily="66" charset="0"/>
                <a:cs typeface="AngsanaUPC" pitchFamily="18" charset="-34"/>
              </a:rPr>
              <a:t>Appendix B:	</a:t>
            </a:r>
            <a:r>
              <a:rPr lang="en-US" b="1" i="1" u="sng" dirty="0" smtClean="0">
                <a:latin typeface="Bradley Hand ITC" pitchFamily="66" charset="0"/>
                <a:cs typeface="AngsanaUPC" pitchFamily="18" charset="-34"/>
              </a:rPr>
              <a:t>Demographic Survey</a:t>
            </a:r>
            <a:r>
              <a:rPr lang="en-US" b="1" i="1" dirty="0" smtClean="0">
                <a:latin typeface="Bradley Hand ITC" pitchFamily="66" charset="0"/>
                <a:cs typeface="AngsanaUPC" pitchFamily="18" charset="-34"/>
              </a:rPr>
              <a:t>   </a:t>
            </a:r>
            <a:r>
              <a:rPr lang="en-US" sz="2400" b="1" i="1" dirty="0" smtClean="0">
                <a:latin typeface="Bradley Hand ITC" pitchFamily="66" charset="0"/>
                <a:cs typeface="AngsanaUPC" pitchFamily="18" charset="-34"/>
              </a:rPr>
              <a:t>asking students how often they use the computer, if they have access at home and/or at school, and how many times a week they access the computer</a:t>
            </a:r>
            <a:endParaRPr lang="en-US" b="1" i="1" dirty="0" smtClean="0">
              <a:latin typeface="AngsanaUPC" pitchFamily="18" charset="-34"/>
              <a:cs typeface="AngsanaUPC" pitchFamily="18" charset="-34"/>
            </a:endParaRPr>
          </a:p>
          <a:p>
            <a:pPr>
              <a:buNone/>
            </a:pPr>
            <a:endParaRPr lang="en-US" sz="1800" b="1" i="1" dirty="0">
              <a:latin typeface="Bradley Hand ITC" pitchFamily="66"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C:\Users\Sven\AppData\Local\Microsoft\Windows\Temporary Internet Files\Content.IE5\RNWGCYWI\MPj04394500000[1].jpg"/>
          <p:cNvPicPr>
            <a:picLocks noChangeAspect="1" noChangeArrowheads="1"/>
          </p:cNvPicPr>
          <p:nvPr/>
        </p:nvPicPr>
        <p:blipFill>
          <a:blip r:embed="rId2"/>
          <a:srcRect/>
          <a:stretch>
            <a:fillRect/>
          </a:stretch>
        </p:blipFill>
        <p:spPr bwMode="auto">
          <a:xfrm>
            <a:off x="381000" y="152400"/>
            <a:ext cx="8440318" cy="647700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b="1" dirty="0" smtClean="0">
                <a:latin typeface="Bradley Hand ITC" pitchFamily="66" charset="0"/>
              </a:rPr>
              <a:t>Appendices	</a:t>
            </a:r>
            <a:r>
              <a:rPr lang="en-US" sz="4000" b="1" dirty="0" smtClean="0">
                <a:latin typeface="Bradley Hand ITC" pitchFamily="66" charset="0"/>
              </a:rPr>
              <a:t>(</a:t>
            </a:r>
            <a:r>
              <a:rPr lang="en-US" sz="4000" b="1" dirty="0" err="1" smtClean="0">
                <a:latin typeface="Bradley Hand ITC" pitchFamily="66" charset="0"/>
              </a:rPr>
              <a:t>con’t</a:t>
            </a:r>
            <a:r>
              <a:rPr lang="en-US" sz="4000" b="1" dirty="0" smtClean="0">
                <a:latin typeface="Bradley Hand ITC" pitchFamily="66" charset="0"/>
              </a:rPr>
              <a:t>)</a:t>
            </a:r>
            <a:endParaRPr lang="en-US" sz="6000" b="1" dirty="0">
              <a:latin typeface="Bradley Hand ITC" pitchFamily="66" charset="0"/>
            </a:endParaRPr>
          </a:p>
        </p:txBody>
      </p:sp>
      <p:sp>
        <p:nvSpPr>
          <p:cNvPr id="3" name="Content Placeholder 2"/>
          <p:cNvSpPr>
            <a:spLocks noGrp="1"/>
          </p:cNvSpPr>
          <p:nvPr>
            <p:ph idx="1"/>
          </p:nvPr>
        </p:nvSpPr>
        <p:spPr/>
        <p:txBody>
          <a:bodyPr/>
          <a:lstStyle/>
          <a:p>
            <a:r>
              <a:rPr lang="en-US" b="1" i="1" dirty="0" smtClean="0">
                <a:latin typeface="Bradley Hand ITC" pitchFamily="66" charset="0"/>
              </a:rPr>
              <a:t>Appendix C: </a:t>
            </a:r>
            <a:r>
              <a:rPr lang="en-US" b="1" i="1" u="sng" dirty="0" smtClean="0">
                <a:latin typeface="Bradley Hand ITC" pitchFamily="66" charset="0"/>
              </a:rPr>
              <a:t>Questionnaire</a:t>
            </a:r>
            <a:r>
              <a:rPr lang="en-US" b="1" i="1" dirty="0" smtClean="0">
                <a:latin typeface="Bradley Hand ITC" pitchFamily="66" charset="0"/>
              </a:rPr>
              <a:t>    </a:t>
            </a:r>
            <a:r>
              <a:rPr lang="en-US" sz="2400" b="1" i="1" dirty="0" smtClean="0">
                <a:latin typeface="Bradley Hand ITC" pitchFamily="66" charset="0"/>
              </a:rPr>
              <a:t>asking students on the last day of the study to rate the questions asked on a 1-5 rating scale where “1”=disagree and “5”=strongly agree. I, the researcher, want to find out how much they learned over the last five weeks, if they enjoyed using the computer, how comfortable they now feel using a computer, etc.</a:t>
            </a:r>
            <a:endParaRPr lang="en-US" b="1" i="1" dirty="0">
              <a:latin typeface="Bradley Hand ITC" pitchFamily="66"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b="1" dirty="0" smtClean="0">
                <a:latin typeface="Bradley Hand ITC" pitchFamily="66" charset="0"/>
              </a:rPr>
              <a:t>Introduction</a:t>
            </a:r>
            <a:endParaRPr lang="en-US" sz="6000" b="1" dirty="0">
              <a:latin typeface="Bradley Hand ITC" pitchFamily="66" charset="0"/>
            </a:endParaRPr>
          </a:p>
        </p:txBody>
      </p:sp>
      <p:sp>
        <p:nvSpPr>
          <p:cNvPr id="3" name="Content Placeholder 2"/>
          <p:cNvSpPr>
            <a:spLocks noGrp="1"/>
          </p:cNvSpPr>
          <p:nvPr>
            <p:ph idx="1"/>
          </p:nvPr>
        </p:nvSpPr>
        <p:spPr>
          <a:xfrm>
            <a:off x="685800" y="1905000"/>
            <a:ext cx="7772400" cy="4343400"/>
          </a:xfrm>
        </p:spPr>
        <p:txBody>
          <a:bodyPr/>
          <a:lstStyle/>
          <a:p>
            <a:r>
              <a:rPr lang="en-US" sz="3600" b="1" dirty="0" smtClean="0">
                <a:latin typeface="Bradley Hand ITC" pitchFamily="66" charset="0"/>
              </a:rPr>
              <a:t>Statement of the Problem</a:t>
            </a:r>
          </a:p>
          <a:p>
            <a:r>
              <a:rPr lang="en-US" sz="3600" b="1" dirty="0" smtClean="0">
                <a:latin typeface="Bradley Hand ITC" pitchFamily="66" charset="0"/>
              </a:rPr>
              <a:t>Literature Review</a:t>
            </a:r>
          </a:p>
          <a:p>
            <a:r>
              <a:rPr lang="en-US" sz="3600" b="1" dirty="0" smtClean="0">
                <a:latin typeface="Bradley Hand ITC" pitchFamily="66" charset="0"/>
              </a:rPr>
              <a:t>Statement of Hypothesis</a:t>
            </a:r>
          </a:p>
          <a:p>
            <a:r>
              <a:rPr lang="en-US" sz="3600" b="1" dirty="0" smtClean="0">
                <a:latin typeface="Bradley Hand ITC" pitchFamily="66" charset="0"/>
              </a:rPr>
              <a:t>Methods</a:t>
            </a:r>
          </a:p>
          <a:p>
            <a:pPr lvl="1"/>
            <a:r>
              <a:rPr lang="en-US" b="1" dirty="0" smtClean="0">
                <a:latin typeface="Bradley Hand ITC" pitchFamily="66" charset="0"/>
              </a:rPr>
              <a:t>Participants &amp; Instruments</a:t>
            </a:r>
          </a:p>
          <a:p>
            <a:r>
              <a:rPr lang="en-US" sz="3600" b="1" dirty="0" smtClean="0">
                <a:latin typeface="Bradley Hand ITC" pitchFamily="66" charset="0"/>
              </a:rPr>
              <a:t>References</a:t>
            </a:r>
          </a:p>
          <a:p>
            <a:r>
              <a:rPr lang="en-US" sz="3600" b="1" dirty="0" smtClean="0">
                <a:latin typeface="Bradley Hand ITC" pitchFamily="66" charset="0"/>
              </a:rPr>
              <a:t>Appendices</a:t>
            </a:r>
            <a:endParaRPr lang="en-US" b="1" dirty="0" smtClean="0">
              <a:latin typeface="Bradley Hand ITC" pitchFamily="66"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b="1" dirty="0" smtClean="0">
                <a:latin typeface="Bradley Hand ITC" pitchFamily="66" charset="0"/>
              </a:rPr>
              <a:t>Statement of the Problem</a:t>
            </a:r>
            <a:endParaRPr lang="en-US" sz="4800" b="1" dirty="0">
              <a:latin typeface="Bradley Hand ITC" pitchFamily="66" charset="0"/>
            </a:endParaRPr>
          </a:p>
        </p:txBody>
      </p:sp>
      <p:sp>
        <p:nvSpPr>
          <p:cNvPr id="3" name="Content Placeholder 2"/>
          <p:cNvSpPr>
            <a:spLocks noGrp="1"/>
          </p:cNvSpPr>
          <p:nvPr>
            <p:ph idx="1"/>
          </p:nvPr>
        </p:nvSpPr>
        <p:spPr>
          <a:xfrm>
            <a:off x="685800" y="1905000"/>
            <a:ext cx="7772400" cy="4114800"/>
          </a:xfrm>
        </p:spPr>
        <p:txBody>
          <a:bodyPr/>
          <a:lstStyle/>
          <a:p>
            <a:r>
              <a:rPr lang="en-US" sz="2800" b="1" dirty="0" smtClean="0">
                <a:latin typeface="Bradley Hand ITC" pitchFamily="66" charset="0"/>
              </a:rPr>
              <a:t>When considering the fact that not all children learn the same way and at the same pace, teachers need to find a good teaching method for their class in which include students with learning disabilities. Educators today are trying to find successful ways to teach students with learning disabilities. But is there a “best” approach when teaching learning disabled students? </a:t>
            </a:r>
            <a:endParaRPr lang="en-US" sz="2800" b="1" dirty="0">
              <a:latin typeface="Bradley Hand ITC" pitchFamily="66"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b="1" dirty="0" smtClean="0">
                <a:latin typeface="Bradley Hand ITC" pitchFamily="66" charset="0"/>
              </a:rPr>
              <a:t>Literature Review</a:t>
            </a:r>
            <a:endParaRPr lang="en-US" sz="6000" b="1" dirty="0">
              <a:latin typeface="Bradley Hand ITC" pitchFamily="66" charset="0"/>
            </a:endParaRPr>
          </a:p>
        </p:txBody>
      </p:sp>
      <p:sp>
        <p:nvSpPr>
          <p:cNvPr id="3" name="Content Placeholder 2"/>
          <p:cNvSpPr>
            <a:spLocks noGrp="1"/>
          </p:cNvSpPr>
          <p:nvPr>
            <p:ph idx="1"/>
          </p:nvPr>
        </p:nvSpPr>
        <p:spPr>
          <a:xfrm>
            <a:off x="685800" y="2057400"/>
            <a:ext cx="7924800" cy="4419600"/>
          </a:xfrm>
        </p:spPr>
        <p:txBody>
          <a:bodyPr/>
          <a:lstStyle/>
          <a:p>
            <a:r>
              <a:rPr lang="en-US" b="1" dirty="0" smtClean="0">
                <a:latin typeface="Bradley Hand ITC" pitchFamily="66" charset="0"/>
              </a:rPr>
              <a:t>Creating a comfortable and positive classroom environment for LD students	</a:t>
            </a:r>
            <a:r>
              <a:rPr lang="en-US" sz="2000" b="1" dirty="0" smtClean="0">
                <a:latin typeface="Bradley Hand ITC" pitchFamily="66" charset="0"/>
              </a:rPr>
              <a:t>(Berry, 2006; Westby, 1997; Klotz 2004; Regan, 2009; </a:t>
            </a:r>
            <a:r>
              <a:rPr lang="en-US" sz="2000" b="1" dirty="0" err="1" smtClean="0">
                <a:latin typeface="Bradley Hand ITC" pitchFamily="66" charset="0"/>
              </a:rPr>
              <a:t>Wormeli</a:t>
            </a:r>
            <a:r>
              <a:rPr lang="en-US" sz="2000" b="1" dirty="0" smtClean="0">
                <a:latin typeface="Bradley Hand ITC" pitchFamily="66" charset="0"/>
              </a:rPr>
              <a:t>, 2003; Bergin &amp; Bergin, 2009)</a:t>
            </a:r>
            <a:endParaRPr lang="en-US" b="1" dirty="0" smtClean="0">
              <a:latin typeface="Bradley Hand ITC" pitchFamily="66" charset="0"/>
            </a:endParaRPr>
          </a:p>
          <a:p>
            <a:r>
              <a:rPr lang="en-US" b="1" dirty="0" smtClean="0">
                <a:latin typeface="Bradley Hand ITC" pitchFamily="66" charset="0"/>
              </a:rPr>
              <a:t>Improving teachers’ and students’ perceptions about LD students in the mainstream classroom	</a:t>
            </a:r>
            <a:r>
              <a:rPr lang="en-US" sz="2000" b="1" dirty="0" smtClean="0">
                <a:latin typeface="Bradley Hand ITC" pitchFamily="66" charset="0"/>
              </a:rPr>
              <a:t>(Klotz, 2004; Bear, </a:t>
            </a:r>
            <a:r>
              <a:rPr lang="en-US" sz="2000" b="1" dirty="0" err="1" smtClean="0">
                <a:latin typeface="Bradley Hand ITC" pitchFamily="66" charset="0"/>
              </a:rPr>
              <a:t>Minke</a:t>
            </a:r>
            <a:r>
              <a:rPr lang="en-US" sz="2000" b="1" dirty="0" smtClean="0">
                <a:latin typeface="Bradley Hand ITC" pitchFamily="66" charset="0"/>
              </a:rPr>
              <a:t>, Griffin, &amp; </a:t>
            </a:r>
            <a:r>
              <a:rPr lang="en-US" sz="2000" b="1" dirty="0" err="1" smtClean="0">
                <a:latin typeface="Bradley Hand ITC" pitchFamily="66" charset="0"/>
              </a:rPr>
              <a:t>Deemer</a:t>
            </a:r>
            <a:r>
              <a:rPr lang="en-US" sz="2000" b="1" dirty="0" smtClean="0">
                <a:latin typeface="Bradley Hand ITC" pitchFamily="66" charset="0"/>
              </a:rPr>
              <a:t>, 1998; </a:t>
            </a:r>
            <a:r>
              <a:rPr lang="en-US" sz="2000" b="1" dirty="0" err="1" smtClean="0">
                <a:latin typeface="Bradley Hand ITC" pitchFamily="66" charset="0"/>
              </a:rPr>
              <a:t>Begeny</a:t>
            </a:r>
            <a:r>
              <a:rPr lang="en-US" sz="2000" b="1" dirty="0" smtClean="0">
                <a:latin typeface="Bradley Hand ITC" pitchFamily="66" charset="0"/>
              </a:rPr>
              <a:t>, Eckert, </a:t>
            </a:r>
            <a:r>
              <a:rPr lang="en-US" sz="2000" b="1" dirty="0" err="1" smtClean="0">
                <a:latin typeface="Bradley Hand ITC" pitchFamily="66" charset="0"/>
              </a:rPr>
              <a:t>Montarello</a:t>
            </a:r>
            <a:r>
              <a:rPr lang="en-US" sz="2000" b="1" dirty="0" smtClean="0">
                <a:latin typeface="Bradley Hand ITC" pitchFamily="66" charset="0"/>
              </a:rPr>
              <a:t>, &amp; </a:t>
            </a:r>
            <a:r>
              <a:rPr lang="en-US" sz="2000" b="1" dirty="0" err="1" smtClean="0">
                <a:latin typeface="Bradley Hand ITC" pitchFamily="66" charset="0"/>
              </a:rPr>
              <a:t>Storie</a:t>
            </a:r>
            <a:r>
              <a:rPr lang="en-US" sz="2000" b="1" dirty="0" smtClean="0">
                <a:latin typeface="Bradley Hand ITC" pitchFamily="66" charset="0"/>
              </a:rPr>
              <a:t>, 2008)</a:t>
            </a:r>
            <a:endParaRPr lang="en-US" b="1" dirty="0" smtClean="0">
              <a:latin typeface="Bradley Hand ITC" pitchFamily="66"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b="1" dirty="0" smtClean="0">
                <a:latin typeface="Bradley Hand ITC" pitchFamily="66" charset="0"/>
              </a:rPr>
              <a:t>Literature Review 	</a:t>
            </a:r>
            <a:r>
              <a:rPr lang="en-US" sz="4000" b="1" dirty="0" smtClean="0">
                <a:latin typeface="Bradley Hand ITC" pitchFamily="66" charset="0"/>
              </a:rPr>
              <a:t>(con’t)</a:t>
            </a:r>
            <a:endParaRPr lang="en-US" sz="5400" b="1" dirty="0">
              <a:latin typeface="Bradley Hand ITC" pitchFamily="66" charset="0"/>
            </a:endParaRPr>
          </a:p>
        </p:txBody>
      </p:sp>
      <p:sp>
        <p:nvSpPr>
          <p:cNvPr id="3" name="Content Placeholder 2"/>
          <p:cNvSpPr>
            <a:spLocks noGrp="1"/>
          </p:cNvSpPr>
          <p:nvPr>
            <p:ph idx="1"/>
          </p:nvPr>
        </p:nvSpPr>
        <p:spPr/>
        <p:txBody>
          <a:bodyPr/>
          <a:lstStyle/>
          <a:p>
            <a:r>
              <a:rPr lang="en-US" b="1" dirty="0" smtClean="0">
                <a:latin typeface="Bradley Hand ITC" pitchFamily="66" charset="0"/>
              </a:rPr>
              <a:t>Changing LD students’ perceptions about themselves and their academic achievement	</a:t>
            </a:r>
            <a:r>
              <a:rPr lang="en-US" sz="2000" b="1" dirty="0" smtClean="0">
                <a:latin typeface="Bradley Hand ITC" pitchFamily="66" charset="0"/>
              </a:rPr>
              <a:t>(Myles &amp; Simpson, 2001; </a:t>
            </a:r>
            <a:r>
              <a:rPr lang="en-US" sz="2000" b="1" dirty="0" err="1" smtClean="0">
                <a:latin typeface="Bradley Hand ITC" pitchFamily="66" charset="0"/>
              </a:rPr>
              <a:t>Beltempo</a:t>
            </a:r>
            <a:r>
              <a:rPr lang="en-US" sz="2000" b="1" dirty="0" smtClean="0">
                <a:latin typeface="Bradley Hand ITC" pitchFamily="66" charset="0"/>
              </a:rPr>
              <a:t> &amp; </a:t>
            </a:r>
            <a:r>
              <a:rPr lang="en-US" sz="2000" b="1" dirty="0" err="1" smtClean="0">
                <a:latin typeface="Bradley Hand ITC" pitchFamily="66" charset="0"/>
              </a:rPr>
              <a:t>Achille</a:t>
            </a:r>
            <a:r>
              <a:rPr lang="en-US" sz="2000" b="1" dirty="0" smtClean="0">
                <a:latin typeface="Bradley Hand ITC" pitchFamily="66" charset="0"/>
              </a:rPr>
              <a:t>, 1990; Kern, Hilt-</a:t>
            </a:r>
            <a:r>
              <a:rPr lang="en-US" sz="2000" b="1" dirty="0" err="1" smtClean="0">
                <a:latin typeface="Bradley Hand ITC" pitchFamily="66" charset="0"/>
              </a:rPr>
              <a:t>Panahon</a:t>
            </a:r>
            <a:r>
              <a:rPr lang="en-US" sz="2000" b="1" dirty="0" smtClean="0">
                <a:latin typeface="Bradley Hand ITC" pitchFamily="66" charset="0"/>
              </a:rPr>
              <a:t>, &amp; </a:t>
            </a:r>
            <a:r>
              <a:rPr lang="en-US" sz="2000" b="1" dirty="0" err="1" smtClean="0">
                <a:latin typeface="Bradley Hand ITC" pitchFamily="66" charset="0"/>
              </a:rPr>
              <a:t>Sokol</a:t>
            </a:r>
            <a:r>
              <a:rPr lang="en-US" sz="2000" b="1" dirty="0" smtClean="0">
                <a:latin typeface="Bradley Hand ITC" pitchFamily="66" charset="0"/>
              </a:rPr>
              <a:t>, 2009)</a:t>
            </a:r>
            <a:endParaRPr lang="en-US" b="1" dirty="0" smtClean="0">
              <a:latin typeface="Bradley Hand ITC" pitchFamily="66" charset="0"/>
            </a:endParaRPr>
          </a:p>
          <a:p>
            <a:r>
              <a:rPr lang="en-US" b="1" dirty="0" smtClean="0">
                <a:latin typeface="Bradley Hand ITC" pitchFamily="66" charset="0"/>
              </a:rPr>
              <a:t>Theorist and practitioner who affected education system today</a:t>
            </a:r>
          </a:p>
          <a:p>
            <a:pPr lvl="1"/>
            <a:r>
              <a:rPr lang="en-US" b="1" dirty="0" smtClean="0">
                <a:latin typeface="Bradley Hand ITC" pitchFamily="66" charset="0"/>
              </a:rPr>
              <a:t>John Dewey (Westbrook, 1993)</a:t>
            </a:r>
          </a:p>
          <a:p>
            <a:pPr lvl="1"/>
            <a:r>
              <a:rPr lang="en-US" b="1" dirty="0" smtClean="0">
                <a:latin typeface="Bradley Hand ITC" pitchFamily="66" charset="0"/>
              </a:rPr>
              <a:t>Maria Montessori (</a:t>
            </a:r>
            <a:r>
              <a:rPr lang="en-US" b="1" dirty="0" err="1" smtClean="0">
                <a:latin typeface="Bradley Hand ITC" pitchFamily="66" charset="0"/>
              </a:rPr>
              <a:t>Brehony</a:t>
            </a:r>
            <a:r>
              <a:rPr lang="en-US" b="1" dirty="0" smtClean="0">
                <a:latin typeface="Bradley Hand ITC" pitchFamily="66" charset="0"/>
              </a:rPr>
              <a:t>, 2000)</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b="1" dirty="0" smtClean="0">
                <a:latin typeface="Bradley Hand ITC" pitchFamily="66" charset="0"/>
              </a:rPr>
              <a:t>Literature Review	</a:t>
            </a:r>
            <a:r>
              <a:rPr lang="en-US" sz="4000" b="1" dirty="0" smtClean="0">
                <a:latin typeface="Bradley Hand ITC" pitchFamily="66" charset="0"/>
              </a:rPr>
              <a:t>(con’t)</a:t>
            </a:r>
            <a:endParaRPr lang="en-US" sz="5400" b="1" dirty="0">
              <a:latin typeface="Bradley Hand ITC" pitchFamily="66" charset="0"/>
            </a:endParaRPr>
          </a:p>
        </p:txBody>
      </p:sp>
      <p:sp>
        <p:nvSpPr>
          <p:cNvPr id="3" name="Content Placeholder 2"/>
          <p:cNvSpPr>
            <a:spLocks noGrp="1"/>
          </p:cNvSpPr>
          <p:nvPr>
            <p:ph idx="1"/>
          </p:nvPr>
        </p:nvSpPr>
        <p:spPr>
          <a:xfrm>
            <a:off x="381000" y="1981200"/>
            <a:ext cx="8305800" cy="4114800"/>
          </a:xfrm>
        </p:spPr>
        <p:txBody>
          <a:bodyPr/>
          <a:lstStyle/>
          <a:p>
            <a:r>
              <a:rPr lang="en-US" b="1" dirty="0" smtClean="0">
                <a:latin typeface="Bradley Hand ITC" pitchFamily="66" charset="0"/>
              </a:rPr>
              <a:t>Integrating technology in the classroom and at home	</a:t>
            </a:r>
            <a:r>
              <a:rPr lang="en-US" sz="2000" b="1" dirty="0" smtClean="0">
                <a:latin typeface="Bradley Hand ITC" pitchFamily="66" charset="0"/>
              </a:rPr>
              <a:t>(Berninger, Abbott, Augsburger, &amp; Garcia, 2009; Jeffs, Behrmann, &amp; Bannan-Ritland, 2006; Miller, Fitzgerald, </a:t>
            </a:r>
            <a:r>
              <a:rPr lang="en-US" sz="2000" b="1" dirty="0" err="1" smtClean="0">
                <a:latin typeface="Bradley Hand ITC" pitchFamily="66" charset="0"/>
              </a:rPr>
              <a:t>Koury</a:t>
            </a:r>
            <a:r>
              <a:rPr lang="en-US" sz="2000" b="1" dirty="0" smtClean="0">
                <a:latin typeface="Bradley Hand ITC" pitchFamily="66" charset="0"/>
              </a:rPr>
              <a:t>, </a:t>
            </a:r>
            <a:r>
              <a:rPr lang="en-US" sz="2000" b="1" dirty="0" err="1" smtClean="0">
                <a:latin typeface="Bradley Hand ITC" pitchFamily="66" charset="0"/>
              </a:rPr>
              <a:t>Mitchem</a:t>
            </a:r>
            <a:r>
              <a:rPr lang="en-US" sz="2000" b="1" dirty="0" smtClean="0">
                <a:latin typeface="Bradley Hand ITC" pitchFamily="66" charset="0"/>
              </a:rPr>
              <a:t>, &amp; </a:t>
            </a:r>
            <a:r>
              <a:rPr lang="en-US" sz="2000" b="1" dirty="0" err="1" smtClean="0">
                <a:latin typeface="Bradley Hand ITC" pitchFamily="66" charset="0"/>
              </a:rPr>
              <a:t>Hollingsead</a:t>
            </a:r>
            <a:r>
              <a:rPr lang="en-US" sz="2000" b="1" dirty="0" smtClean="0">
                <a:latin typeface="Bradley Hand ITC" pitchFamily="66" charset="0"/>
              </a:rPr>
              <a:t>, 2007; van </a:t>
            </a:r>
            <a:r>
              <a:rPr lang="en-US" sz="2000" b="1" dirty="0" err="1" smtClean="0">
                <a:latin typeface="Bradley Hand ITC" pitchFamily="66" charset="0"/>
              </a:rPr>
              <a:t>Daal</a:t>
            </a:r>
            <a:r>
              <a:rPr lang="en-US" sz="2000" b="1" dirty="0" smtClean="0">
                <a:latin typeface="Bradley Hand ITC" pitchFamily="66" charset="0"/>
              </a:rPr>
              <a:t>, &amp; van </a:t>
            </a:r>
            <a:r>
              <a:rPr lang="en-US" sz="2000" b="1" dirty="0" err="1" smtClean="0">
                <a:latin typeface="Bradley Hand ITC" pitchFamily="66" charset="0"/>
              </a:rPr>
              <a:t>der</a:t>
            </a:r>
            <a:r>
              <a:rPr lang="en-US" sz="2000" b="1" dirty="0" smtClean="0">
                <a:latin typeface="Bradley Hand ITC" pitchFamily="66" charset="0"/>
              </a:rPr>
              <a:t> </a:t>
            </a:r>
            <a:r>
              <a:rPr lang="en-US" sz="2000" b="1" dirty="0" err="1" smtClean="0">
                <a:latin typeface="Bradley Hand ITC" pitchFamily="66" charset="0"/>
              </a:rPr>
              <a:t>Leij</a:t>
            </a:r>
            <a:r>
              <a:rPr lang="en-US" sz="2000" b="1" dirty="0" smtClean="0">
                <a:latin typeface="Bradley Hand ITC" pitchFamily="66" charset="0"/>
              </a:rPr>
              <a:t>, 1992; Smith, </a:t>
            </a:r>
            <a:r>
              <a:rPr lang="en-US" sz="2000" b="1" dirty="0" err="1" smtClean="0">
                <a:latin typeface="Bradley Hand ITC" pitchFamily="66" charset="0"/>
              </a:rPr>
              <a:t>n.d</a:t>
            </a:r>
            <a:r>
              <a:rPr lang="en-US" sz="2000" b="1" dirty="0" smtClean="0">
                <a:latin typeface="Bradley Hand ITC" pitchFamily="66" charset="0"/>
              </a:rPr>
              <a:t>.; </a:t>
            </a:r>
            <a:r>
              <a:rPr lang="en-US" sz="2000" b="1" dirty="0" err="1" smtClean="0">
                <a:latin typeface="Bradley Hand ITC" pitchFamily="66" charset="0"/>
              </a:rPr>
              <a:t>Frengut</a:t>
            </a:r>
            <a:r>
              <a:rPr lang="en-US" sz="2000" b="1" dirty="0" smtClean="0">
                <a:latin typeface="Bradley Hand ITC" pitchFamily="66" charset="0"/>
              </a:rPr>
              <a:t>, 2004</a:t>
            </a:r>
            <a:r>
              <a:rPr lang="en-US" sz="2600" b="1" dirty="0" smtClean="0">
                <a:latin typeface="Bradley Hand ITC" pitchFamily="66" charset="0"/>
              </a:rPr>
              <a:t>)</a:t>
            </a:r>
          </a:p>
          <a:p>
            <a:r>
              <a:rPr lang="en-US" b="1" dirty="0" smtClean="0">
                <a:latin typeface="Bradley Hand ITC" pitchFamily="66" charset="0"/>
              </a:rPr>
              <a:t>Assistive Technology tools </a:t>
            </a:r>
            <a:r>
              <a:rPr lang="en-US" sz="2400" b="1" dirty="0" smtClean="0">
                <a:latin typeface="Bradley Hand ITC" pitchFamily="66" charset="0"/>
              </a:rPr>
              <a:t>(Jeffs, et. al., 2006)</a:t>
            </a:r>
          </a:p>
          <a:p>
            <a:r>
              <a:rPr lang="en-US" b="1" dirty="0" err="1" smtClean="0">
                <a:latin typeface="Bradley Hand ITC" pitchFamily="66" charset="0"/>
              </a:rPr>
              <a:t>KidTools</a:t>
            </a:r>
            <a:r>
              <a:rPr lang="en-US" b="1" dirty="0" smtClean="0">
                <a:latin typeface="Bradley Hand ITC" pitchFamily="66" charset="0"/>
              </a:rPr>
              <a:t> </a:t>
            </a:r>
            <a:r>
              <a:rPr lang="en-US" sz="2400" b="1" dirty="0" smtClean="0">
                <a:latin typeface="Bradley Hand ITC" pitchFamily="66" charset="0"/>
              </a:rPr>
              <a:t>(Miller, et. al., 2007)</a:t>
            </a:r>
            <a:endParaRPr lang="en-US" b="1" dirty="0">
              <a:latin typeface="Bradley Hand ITC" pitchFamily="66"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b="1" dirty="0" smtClean="0">
                <a:latin typeface="Bradley Hand ITC" pitchFamily="66" charset="0"/>
              </a:rPr>
              <a:t>Literature Review	</a:t>
            </a:r>
            <a:r>
              <a:rPr lang="en-US" sz="4000" b="1" dirty="0" smtClean="0">
                <a:latin typeface="Bradley Hand ITC" pitchFamily="66" charset="0"/>
              </a:rPr>
              <a:t>(con’t)</a:t>
            </a:r>
            <a:endParaRPr lang="en-US" sz="5400" b="1" dirty="0">
              <a:latin typeface="Bradley Hand ITC" pitchFamily="66" charset="0"/>
            </a:endParaRPr>
          </a:p>
        </p:txBody>
      </p:sp>
      <p:sp>
        <p:nvSpPr>
          <p:cNvPr id="3" name="Content Placeholder 2"/>
          <p:cNvSpPr>
            <a:spLocks noGrp="1"/>
          </p:cNvSpPr>
          <p:nvPr>
            <p:ph idx="1"/>
          </p:nvPr>
        </p:nvSpPr>
        <p:spPr/>
        <p:txBody>
          <a:bodyPr/>
          <a:lstStyle/>
          <a:p>
            <a:r>
              <a:rPr lang="en-US" b="1" dirty="0" smtClean="0">
                <a:latin typeface="Bradley Hand ITC" pitchFamily="66" charset="0"/>
              </a:rPr>
              <a:t>Integrating the use of different verbal communications between peers and teachers		</a:t>
            </a:r>
            <a:r>
              <a:rPr lang="en-US" sz="2000" b="1" dirty="0" smtClean="0">
                <a:latin typeface="Bradley Hand ITC" pitchFamily="66" charset="0"/>
              </a:rPr>
              <a:t>(Berry, 2006; Charlton, Williams, &amp; McLaughlin, 2005; </a:t>
            </a:r>
            <a:r>
              <a:rPr lang="en-US" sz="2000" b="1" dirty="0" err="1" smtClean="0">
                <a:latin typeface="Bradley Hand ITC" pitchFamily="66" charset="0"/>
              </a:rPr>
              <a:t>Cihak</a:t>
            </a:r>
            <a:r>
              <a:rPr lang="en-US" sz="2000" b="1" dirty="0" smtClean="0">
                <a:latin typeface="Bradley Hand ITC" pitchFamily="66" charset="0"/>
              </a:rPr>
              <a:t>, Kirk, &amp; Boon, 2009; </a:t>
            </a:r>
            <a:r>
              <a:rPr lang="en-US" sz="2000" b="1" dirty="0" err="1" smtClean="0">
                <a:latin typeface="Bradley Hand ITC" pitchFamily="66" charset="0"/>
              </a:rPr>
              <a:t>Kugelmass</a:t>
            </a:r>
            <a:r>
              <a:rPr lang="en-US" sz="2000" b="1" dirty="0" smtClean="0">
                <a:latin typeface="Bradley Hand ITC" pitchFamily="66" charset="0"/>
              </a:rPr>
              <a:t>, 1995; </a:t>
            </a:r>
            <a:r>
              <a:rPr lang="en-US" sz="2000" b="1" dirty="0" err="1" smtClean="0">
                <a:latin typeface="Bradley Hand ITC" pitchFamily="66" charset="0"/>
              </a:rPr>
              <a:t>Scala</a:t>
            </a:r>
            <a:r>
              <a:rPr lang="en-US" sz="2000" b="1" dirty="0" smtClean="0">
                <a:latin typeface="Bradley Hand ITC" pitchFamily="66" charset="0"/>
              </a:rPr>
              <a:t>, 1993)</a:t>
            </a:r>
          </a:p>
          <a:p>
            <a:r>
              <a:rPr lang="en-US" b="1" dirty="0" smtClean="0">
                <a:latin typeface="Bradley Hand ITC" pitchFamily="66" charset="0"/>
              </a:rPr>
              <a:t>Whole-Class Lessons </a:t>
            </a:r>
            <a:r>
              <a:rPr lang="en-US" sz="2400" b="1" dirty="0" smtClean="0">
                <a:latin typeface="Bradley Hand ITC" pitchFamily="66" charset="0"/>
              </a:rPr>
              <a:t>(Berry, 2006)</a:t>
            </a:r>
          </a:p>
          <a:p>
            <a:r>
              <a:rPr lang="en-US" b="1" dirty="0" smtClean="0">
                <a:latin typeface="Bradley Hand ITC" pitchFamily="66" charset="0"/>
              </a:rPr>
              <a:t>Educational Games: i.e. word puzzles, card games, board games </a:t>
            </a:r>
            <a:r>
              <a:rPr lang="en-US" sz="2400" b="1" dirty="0" smtClean="0">
                <a:latin typeface="Bradley Hand ITC" pitchFamily="66" charset="0"/>
              </a:rPr>
              <a:t>(Charlton, 2005)</a:t>
            </a:r>
            <a:endParaRPr lang="en-US" b="1" dirty="0" smtClean="0">
              <a:latin typeface="Bradley Hand ITC" pitchFamily="66"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b="1" dirty="0" smtClean="0">
                <a:latin typeface="Bradley Hand ITC" pitchFamily="66" charset="0"/>
              </a:rPr>
              <a:t>Literature Review	</a:t>
            </a:r>
            <a:r>
              <a:rPr lang="en-US" sz="4000" b="1" dirty="0" smtClean="0">
                <a:latin typeface="Bradley Hand ITC" pitchFamily="66" charset="0"/>
              </a:rPr>
              <a:t>(con’t)</a:t>
            </a:r>
            <a:endParaRPr lang="en-US" sz="5400" b="1" dirty="0">
              <a:latin typeface="Bradley Hand ITC" pitchFamily="66" charset="0"/>
            </a:endParaRPr>
          </a:p>
        </p:txBody>
      </p:sp>
      <p:sp>
        <p:nvSpPr>
          <p:cNvPr id="3" name="Content Placeholder 2"/>
          <p:cNvSpPr>
            <a:spLocks noGrp="1"/>
          </p:cNvSpPr>
          <p:nvPr>
            <p:ph idx="1"/>
          </p:nvPr>
        </p:nvSpPr>
        <p:spPr/>
        <p:txBody>
          <a:bodyPr/>
          <a:lstStyle/>
          <a:p>
            <a:r>
              <a:rPr lang="en-US" b="1" dirty="0" smtClean="0">
                <a:latin typeface="Bradley Hand ITC" pitchFamily="66" charset="0"/>
              </a:rPr>
              <a:t>Positive Peer “Tootling”: students tattle-tale positive behaviors of their peers instead of reporting on negative behaviors</a:t>
            </a:r>
            <a:r>
              <a:rPr lang="en-US" b="1" dirty="0">
                <a:latin typeface="Bradley Hand ITC" pitchFamily="66" charset="0"/>
              </a:rPr>
              <a:t> </a:t>
            </a:r>
            <a:r>
              <a:rPr lang="en-US" sz="2400" b="1" dirty="0" smtClean="0">
                <a:latin typeface="Bradley Hand ITC" pitchFamily="66" charset="0"/>
              </a:rPr>
              <a:t>(</a:t>
            </a:r>
            <a:r>
              <a:rPr lang="en-US" sz="2400" b="1" dirty="0" err="1" smtClean="0">
                <a:latin typeface="Bradley Hand ITC" pitchFamily="66" charset="0"/>
              </a:rPr>
              <a:t>Cihak</a:t>
            </a:r>
            <a:r>
              <a:rPr lang="en-US" sz="2400" b="1" dirty="0" smtClean="0">
                <a:latin typeface="Bradley Hand ITC" pitchFamily="66" charset="0"/>
              </a:rPr>
              <a:t>, et. al., 2009)</a:t>
            </a:r>
          </a:p>
          <a:p>
            <a:r>
              <a:rPr lang="en-US" b="1" dirty="0" smtClean="0">
                <a:latin typeface="Bradley Hand ITC" pitchFamily="66" charset="0"/>
              </a:rPr>
              <a:t>Foxfire approach </a:t>
            </a:r>
            <a:r>
              <a:rPr lang="en-US" sz="2400" b="1" dirty="0" smtClean="0">
                <a:latin typeface="Bradley Hand ITC" pitchFamily="66" charset="0"/>
              </a:rPr>
              <a:t>(</a:t>
            </a:r>
            <a:r>
              <a:rPr lang="en-US" sz="2400" b="1" dirty="0" err="1" smtClean="0">
                <a:latin typeface="Bradley Hand ITC" pitchFamily="66" charset="0"/>
              </a:rPr>
              <a:t>Kugelmass</a:t>
            </a:r>
            <a:r>
              <a:rPr lang="en-US" sz="2400" b="1" dirty="0" smtClean="0">
                <a:latin typeface="Bradley Hand ITC" pitchFamily="66" charset="0"/>
              </a:rPr>
              <a:t>, 1995)</a:t>
            </a:r>
            <a:endParaRPr lang="en-US" b="1" dirty="0" smtClean="0">
              <a:latin typeface="Bradley Hand ITC" pitchFamily="66"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chool presentation design template">
  <a:themeElements>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Mead Bold"/>
        <a:ea typeface=""/>
        <a:cs typeface=""/>
      </a:majorFont>
      <a:minorFont>
        <a:latin typeface="Mead Bol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School presentation design template</Template>
  <TotalTime>516</TotalTime>
  <Words>429</Words>
  <Application>Microsoft PowerPoint</Application>
  <PresentationFormat>On-screen Show (4:3)</PresentationFormat>
  <Paragraphs>73</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School presentation design template</vt:lpstr>
      <vt:lpstr>Jenny Mizrahi Education 702.22 Spring 2010</vt:lpstr>
      <vt:lpstr>Slide 2</vt:lpstr>
      <vt:lpstr>Introduction</vt:lpstr>
      <vt:lpstr>Statement of the Problem</vt:lpstr>
      <vt:lpstr>Literature Review</vt:lpstr>
      <vt:lpstr>Literature Review  (con’t)</vt:lpstr>
      <vt:lpstr>Literature Review (con’t)</vt:lpstr>
      <vt:lpstr>Literature Review (con’t)</vt:lpstr>
      <vt:lpstr>Literature Review (con’t)</vt:lpstr>
      <vt:lpstr>Statement of Hypothesis</vt:lpstr>
      <vt:lpstr>Method</vt:lpstr>
      <vt:lpstr>Method (con’t)</vt:lpstr>
      <vt:lpstr>References</vt:lpstr>
      <vt:lpstr>References (con’t)</vt:lpstr>
      <vt:lpstr>References (con’t)</vt:lpstr>
      <vt:lpstr>References (con’t)</vt:lpstr>
      <vt:lpstr>References (con’t)</vt:lpstr>
      <vt:lpstr>References (con’t)</vt:lpstr>
      <vt:lpstr>Appendices</vt:lpstr>
      <vt:lpstr>Appendices (con’t)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Creating a Better Classroom Environment for Students with Learning Disabilities</dc:title>
  <dc:creator>Sven</dc:creator>
  <cp:lastModifiedBy>Sven</cp:lastModifiedBy>
  <cp:revision>56</cp:revision>
  <dcterms:created xsi:type="dcterms:W3CDTF">2010-03-16T04:30:30Z</dcterms:created>
  <dcterms:modified xsi:type="dcterms:W3CDTF">2010-05-25T07:29:34Z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TC103368111033</vt:lpwstr>
  </property>
</Properties>
</file>